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64" r:id="rId3"/>
    <p:sldId id="258" r:id="rId4"/>
    <p:sldId id="263" r:id="rId5"/>
    <p:sldId id="259" r:id="rId6"/>
    <p:sldId id="260" r:id="rId7"/>
    <p:sldId id="262" r:id="rId8"/>
    <p:sldId id="261" r:id="rId9"/>
    <p:sldId id="269" r:id="rId10"/>
    <p:sldId id="264" r:id="rId11"/>
    <p:sldId id="265" r:id="rId12"/>
    <p:sldId id="266" r:id="rId13"/>
    <p:sldId id="267" r:id="rId14"/>
    <p:sldId id="268" r:id="rId15"/>
    <p:sldId id="272" r:id="rId16"/>
    <p:sldId id="270" r:id="rId17"/>
    <p:sldId id="284" r:id="rId18"/>
    <p:sldId id="285" r:id="rId19"/>
    <p:sldId id="286" r:id="rId20"/>
    <p:sldId id="271" r:id="rId21"/>
    <p:sldId id="363" r:id="rId22"/>
    <p:sldId id="273" r:id="rId23"/>
    <p:sldId id="288" r:id="rId24"/>
    <p:sldId id="289" r:id="rId25"/>
    <p:sldId id="290" r:id="rId26"/>
    <p:sldId id="291" r:id="rId27"/>
    <p:sldId id="292" r:id="rId2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9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wa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D0883F0-ADB3-6FBD-2DB0-7704537301B4}"/>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330517B5-7A1C-E8A9-5D68-31ECA4E5E6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8D5E1F21-AA9D-6796-EC2D-CADD86BDF404}"/>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5" name="フッター プレースホルダー 4">
            <a:extLst>
              <a:ext uri="{FF2B5EF4-FFF2-40B4-BE49-F238E27FC236}">
                <a16:creationId xmlns:a16="http://schemas.microsoft.com/office/drawing/2014/main" id="{21804E18-48E9-F406-65A1-F29E8148028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07D1192-F7AD-C092-8107-06C08F828F81}"/>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996205330"/>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4977F41-40CD-058B-FC43-6545106FA50D}"/>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E5A75A5-93B3-EC53-4995-A6EA8BA39880}"/>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FCF5142-560D-9990-7A1D-3ACB1412113F}"/>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5" name="フッター プレースホルダー 4">
            <a:extLst>
              <a:ext uri="{FF2B5EF4-FFF2-40B4-BE49-F238E27FC236}">
                <a16:creationId xmlns:a16="http://schemas.microsoft.com/office/drawing/2014/main" id="{D8C8D38D-22C9-39FD-3BD5-564708CBEB7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DC38BE5-6FDC-A3AD-8D19-D744AEBF8594}"/>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3567390618"/>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93E05E91-9D95-87A8-48B2-6B0D2E173A5B}"/>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99A42FCA-625E-937E-5268-1F7B09118BF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C8CAB2E-CEE5-6EA7-78B3-CE939AFAB26E}"/>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5" name="フッター プレースホルダー 4">
            <a:extLst>
              <a:ext uri="{FF2B5EF4-FFF2-40B4-BE49-F238E27FC236}">
                <a16:creationId xmlns:a16="http://schemas.microsoft.com/office/drawing/2014/main" id="{2477BE6C-7CB0-2DDA-72D4-DF0F9B1ED68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43D3206-F865-0772-9532-59388059D544}"/>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1815235863"/>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515F53-C8DE-BE29-3A66-0E8ACF677FC2}"/>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4380C2C-DFBF-ED32-C1BC-C6404B67324A}"/>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AF08D47-5716-C2DA-1FB1-09558DEC5F82}"/>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5" name="フッター プレースホルダー 4">
            <a:extLst>
              <a:ext uri="{FF2B5EF4-FFF2-40B4-BE49-F238E27FC236}">
                <a16:creationId xmlns:a16="http://schemas.microsoft.com/office/drawing/2014/main" id="{6FA8BF02-9855-4E35-8613-3722089858D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6A49A11-CCDA-4033-3FE9-231C33B491E7}"/>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728054528"/>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9F945F-5BB4-A79B-ECE8-97BE1D3B163C}"/>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E65B267-7352-2E26-C31D-267D4D6395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F8764248-0C2D-39C6-B004-E5DDBFB6DC2F}"/>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5" name="フッター プレースホルダー 4">
            <a:extLst>
              <a:ext uri="{FF2B5EF4-FFF2-40B4-BE49-F238E27FC236}">
                <a16:creationId xmlns:a16="http://schemas.microsoft.com/office/drawing/2014/main" id="{42C00507-7CFC-014E-4D64-1730B959FD1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2E6CDFD-9605-802D-75FC-F0CBEA96317A}"/>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1794624046"/>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1ADC0C-40FB-3C29-12D6-E406694176B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8B3640C-6AE8-C091-E9D9-BABC8A5BACAA}"/>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5EA93D5-426B-FD2B-DDA4-F798B62A2655}"/>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5E849A7-4C54-0512-6999-55BDC7D75B1F}"/>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6" name="フッター プレースホルダー 5">
            <a:extLst>
              <a:ext uri="{FF2B5EF4-FFF2-40B4-BE49-F238E27FC236}">
                <a16:creationId xmlns:a16="http://schemas.microsoft.com/office/drawing/2014/main" id="{DD022E68-B243-EABA-9A95-5555A7F5724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0D61F4C3-87E3-E260-D2CE-15DAF8C502BD}"/>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2869385580"/>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3E19F7-16CC-F26A-419F-6693FFFECE02}"/>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ADA655EF-F410-9C4B-7DEE-62093343A6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184E604-BBF6-5589-AE15-E4F5434D83A9}"/>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8D0ACF1C-688A-C40A-2598-034B1A0B09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A53EE47-EE75-F5D3-4696-8CA725BDB0A7}"/>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A6494658-FB72-7A94-E174-55425599CD45}"/>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8" name="フッター プレースホルダー 7">
            <a:extLst>
              <a:ext uri="{FF2B5EF4-FFF2-40B4-BE49-F238E27FC236}">
                <a16:creationId xmlns:a16="http://schemas.microsoft.com/office/drawing/2014/main" id="{C7902F37-D22C-86F1-C520-B3D009E54C6C}"/>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160529BC-77B0-42D7-A2A9-8F323CEDAD90}"/>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1932810293"/>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8874B1-C9A7-C9EB-7D1C-1E22BC7F7BB3}"/>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EDC6B26-37FB-0E59-A498-51E35768500F}"/>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4" name="フッター プレースホルダー 3">
            <a:extLst>
              <a:ext uri="{FF2B5EF4-FFF2-40B4-BE49-F238E27FC236}">
                <a16:creationId xmlns:a16="http://schemas.microsoft.com/office/drawing/2014/main" id="{7FE6A38B-329F-CA1F-FE57-9D4F073AB0B2}"/>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B3DFCA4D-F6F8-0765-74E1-FF48C3CCC5B3}"/>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2854583355"/>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4E321CA9-9D2B-9DE0-1A86-72D22544C4E0}"/>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3" name="フッター プレースホルダー 2">
            <a:extLst>
              <a:ext uri="{FF2B5EF4-FFF2-40B4-BE49-F238E27FC236}">
                <a16:creationId xmlns:a16="http://schemas.microsoft.com/office/drawing/2014/main" id="{06ADA59C-F99E-760E-47A2-2EF1C9553FFA}"/>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17A4065D-AA3A-07D9-4555-30B064EA5AF3}"/>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1620733522"/>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8673F8-AD08-75E7-AAEF-46CEE147FF34}"/>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77653D4-3E78-E6E1-09ED-C0CAFCA053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C6AD0C81-F6B4-FD0A-C93D-B3C6ADAAC0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FC009311-250C-A32A-51B0-49EBE2F5E3E1}"/>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6" name="フッター プレースホルダー 5">
            <a:extLst>
              <a:ext uri="{FF2B5EF4-FFF2-40B4-BE49-F238E27FC236}">
                <a16:creationId xmlns:a16="http://schemas.microsoft.com/office/drawing/2014/main" id="{486DE68B-4DF4-9F60-9213-67EE035ED3E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4DDF845-FFAF-A955-2A1C-A54A65F35332}"/>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2398685226"/>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1EC83F-F096-9F9C-E635-E934E3C00C11}"/>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B0598E73-78B1-3308-F6D1-9A0EFF3B2F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985F8FAC-31D8-D3E6-19C6-2E212D371E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44B52DA0-AF1F-39FC-4685-A690BA1C96CB}"/>
              </a:ext>
            </a:extLst>
          </p:cNvPr>
          <p:cNvSpPr>
            <a:spLocks noGrp="1"/>
          </p:cNvSpPr>
          <p:nvPr>
            <p:ph type="dt" sz="half" idx="10"/>
          </p:nvPr>
        </p:nvSpPr>
        <p:spPr/>
        <p:txBody>
          <a:bodyPr/>
          <a:lstStyle/>
          <a:p>
            <a:fld id="{80A55119-4609-4E37-92C0-74E513A002B8}" type="datetimeFigureOut">
              <a:rPr kumimoji="1" lang="ja-JP" altLang="en-US" smtClean="0"/>
              <a:t>2023/12/3</a:t>
            </a:fld>
            <a:endParaRPr kumimoji="1" lang="ja-JP" altLang="en-US"/>
          </a:p>
        </p:txBody>
      </p:sp>
      <p:sp>
        <p:nvSpPr>
          <p:cNvPr id="6" name="フッター プレースホルダー 5">
            <a:extLst>
              <a:ext uri="{FF2B5EF4-FFF2-40B4-BE49-F238E27FC236}">
                <a16:creationId xmlns:a16="http://schemas.microsoft.com/office/drawing/2014/main" id="{0F02E18E-5A54-0433-4AB8-B489F0326CF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1C194F4-DC13-4037-6BD4-5AA01950587A}"/>
              </a:ext>
            </a:extLst>
          </p:cNvPr>
          <p:cNvSpPr>
            <a:spLocks noGrp="1"/>
          </p:cNvSpPr>
          <p:nvPr>
            <p:ph type="sldNum" sz="quarter" idx="12"/>
          </p:nvPr>
        </p:nvSpPr>
        <p:spPr/>
        <p:txBody>
          <a:body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1527568611"/>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7FE790EC-EE48-5592-4483-A4760A0432A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B34630F-0694-750F-6296-FFA9CD772A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046B88F-1302-D2D9-618C-8CF000C916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A55119-4609-4E37-92C0-74E513A002B8}" type="datetimeFigureOut">
              <a:rPr kumimoji="1" lang="ja-JP" altLang="en-US" smtClean="0"/>
              <a:t>2023/12/3</a:t>
            </a:fld>
            <a:endParaRPr kumimoji="1" lang="ja-JP" altLang="en-US"/>
          </a:p>
        </p:txBody>
      </p:sp>
      <p:sp>
        <p:nvSpPr>
          <p:cNvPr id="5" name="フッター プレースホルダー 4">
            <a:extLst>
              <a:ext uri="{FF2B5EF4-FFF2-40B4-BE49-F238E27FC236}">
                <a16:creationId xmlns:a16="http://schemas.microsoft.com/office/drawing/2014/main" id="{692E9FC7-EB61-2744-2F69-FEF5188AA4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59A8F6AD-85B0-E416-FE0D-EFF17EEA88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19462C-626B-4971-AE19-AD6F6F170354}" type="slidenum">
              <a:rPr kumimoji="1" lang="ja-JP" altLang="en-US" smtClean="0"/>
              <a:t>‹#›</a:t>
            </a:fld>
            <a:endParaRPr kumimoji="1" lang="ja-JP" altLang="en-US"/>
          </a:p>
        </p:txBody>
      </p:sp>
    </p:spTree>
    <p:extLst>
      <p:ext uri="{BB962C8B-B14F-4D97-AF65-F5344CB8AC3E}">
        <p14:creationId xmlns:p14="http://schemas.microsoft.com/office/powerpoint/2010/main" val="1901822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wav"/><Relationship Id="rId1" Type="http://schemas.microsoft.com/office/2007/relationships/media" Target="../media/media1.wav"/><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4149470"/>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3312766"/>
          </a:xfrm>
          <a:prstGeom prst="rect">
            <a:avLst/>
          </a:prstGeom>
          <a:noFill/>
        </p:spPr>
        <p:txBody>
          <a:bodyPr wrap="square" rtlCol="0">
            <a:spAutoFit/>
          </a:bodyPr>
          <a:lstStyle/>
          <a:p>
            <a:pPr>
              <a:lnSpc>
                <a:spcPct val="150000"/>
              </a:lnSpc>
            </a:pPr>
            <a:r>
              <a:rPr lang="ja-JP" altLang="en-US" sz="4800" dirty="0"/>
              <a:t>今回は、パソコンとインターネットがあればすぐに体験ができるように、</a:t>
            </a:r>
            <a:r>
              <a:rPr lang="en-US" altLang="ja-JP" sz="4800" dirty="0"/>
              <a:t>『</a:t>
            </a:r>
            <a:r>
              <a:rPr lang="en-US" altLang="ja-JP" sz="4800" b="1" dirty="0">
                <a:solidFill>
                  <a:srgbClr val="FF0000"/>
                </a:solidFill>
              </a:rPr>
              <a:t>editor.p5js</a:t>
            </a:r>
            <a:r>
              <a:rPr lang="en-US" altLang="ja-JP" sz="4800" dirty="0"/>
              <a:t>』</a:t>
            </a:r>
            <a:r>
              <a:rPr lang="ja-JP" altLang="en-US" sz="4800" dirty="0"/>
              <a:t>を使います。</a:t>
            </a:r>
            <a:endParaRPr lang="en-US" altLang="ja-JP" sz="4800" dirty="0"/>
          </a:p>
        </p:txBody>
      </p:sp>
    </p:spTree>
    <p:extLst>
      <p:ext uri="{BB962C8B-B14F-4D97-AF65-F5344CB8AC3E}">
        <p14:creationId xmlns:p14="http://schemas.microsoft.com/office/powerpoint/2010/main" val="2005959966"/>
      </p:ext>
    </p:extLst>
  </p:cSld>
  <p:clrMapOvr>
    <a:masterClrMapping/>
  </p:clrMapOvr>
  <mc:AlternateContent xmlns:mc="http://schemas.openxmlformats.org/markup-compatibility/2006" xmlns:p14="http://schemas.microsoft.com/office/powerpoint/2010/main">
    <mc:Choice Requires="p14">
      <p:transition p14:dur="10" advClick="0" advTm="8000"/>
    </mc:Choice>
    <mc:Fallback xmlns="">
      <p:transition advClick="0" advTm="8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dirty="0"/>
              <a:t>『</a:t>
            </a:r>
            <a:r>
              <a:rPr lang="en-US" altLang="ja-JP" sz="4800" b="1" dirty="0">
                <a:solidFill>
                  <a:srgbClr val="FF0000"/>
                </a:solidFill>
              </a:rPr>
              <a:t>editor.p5js</a:t>
            </a:r>
            <a:r>
              <a:rPr lang="en-US" altLang="ja-JP" sz="4800" dirty="0"/>
              <a:t>』</a:t>
            </a:r>
            <a:r>
              <a:rPr lang="ja-JP" altLang="en-US" sz="4800" dirty="0"/>
              <a:t>はこんなのです</a:t>
            </a:r>
            <a:endParaRPr lang="en-US" altLang="ja-JP" sz="4800" dirty="0"/>
          </a:p>
        </p:txBody>
      </p:sp>
      <p:pic>
        <p:nvPicPr>
          <p:cNvPr id="4" name="図 3">
            <a:extLst>
              <a:ext uri="{FF2B5EF4-FFF2-40B4-BE49-F238E27FC236}">
                <a16:creationId xmlns:a16="http://schemas.microsoft.com/office/drawing/2014/main" id="{6AD62943-5E79-8D30-77D0-5385342151E7}"/>
              </a:ext>
            </a:extLst>
          </p:cNvPr>
          <p:cNvPicPr>
            <a:picLocks noChangeAspect="1"/>
          </p:cNvPicPr>
          <p:nvPr/>
        </p:nvPicPr>
        <p:blipFill>
          <a:blip r:embed="rId2"/>
          <a:stretch>
            <a:fillRect/>
          </a:stretch>
        </p:blipFill>
        <p:spPr>
          <a:xfrm>
            <a:off x="2742935" y="2694003"/>
            <a:ext cx="5505328" cy="3378159"/>
          </a:xfrm>
          <a:prstGeom prst="rect">
            <a:avLst/>
          </a:prstGeom>
        </p:spPr>
      </p:pic>
    </p:spTree>
    <p:extLst>
      <p:ext uri="{BB962C8B-B14F-4D97-AF65-F5344CB8AC3E}">
        <p14:creationId xmlns:p14="http://schemas.microsoft.com/office/powerpoint/2010/main" val="2678993622"/>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dirty="0"/>
              <a:t>『</a:t>
            </a:r>
            <a:r>
              <a:rPr lang="en-US" altLang="ja-JP" sz="4800" b="1" dirty="0">
                <a:solidFill>
                  <a:srgbClr val="FF0000"/>
                </a:solidFill>
              </a:rPr>
              <a:t>editor.p5js</a:t>
            </a:r>
            <a:r>
              <a:rPr lang="en-US" altLang="ja-JP" sz="4800" dirty="0"/>
              <a:t>』</a:t>
            </a:r>
            <a:r>
              <a:rPr lang="ja-JP" altLang="en-US" sz="4800" dirty="0"/>
              <a:t>は誰でも使えます。</a:t>
            </a:r>
            <a:endParaRPr lang="en-US" altLang="ja-JP" sz="4800" dirty="0"/>
          </a:p>
        </p:txBody>
      </p:sp>
      <p:sp>
        <p:nvSpPr>
          <p:cNvPr id="3" name="テキスト ボックス 2">
            <a:extLst>
              <a:ext uri="{FF2B5EF4-FFF2-40B4-BE49-F238E27FC236}">
                <a16:creationId xmlns:a16="http://schemas.microsoft.com/office/drawing/2014/main" id="{68BC1DAF-96CF-B88D-D3A5-409852B05950}"/>
              </a:ext>
            </a:extLst>
          </p:cNvPr>
          <p:cNvSpPr txBox="1"/>
          <p:nvPr/>
        </p:nvSpPr>
        <p:spPr>
          <a:xfrm>
            <a:off x="1776018" y="2868590"/>
            <a:ext cx="9568873" cy="1569660"/>
          </a:xfrm>
          <a:prstGeom prst="rect">
            <a:avLst/>
          </a:prstGeom>
          <a:noFill/>
        </p:spPr>
        <p:txBody>
          <a:bodyPr wrap="square" rtlCol="0">
            <a:spAutoFit/>
          </a:bodyPr>
          <a:lstStyle/>
          <a:p>
            <a:r>
              <a:rPr lang="ja-JP" altLang="en-US" sz="4800" dirty="0"/>
              <a:t>今日はアカウント登録をせずに使ってみましょう。</a:t>
            </a:r>
            <a:endParaRPr lang="en-US" altLang="ja-JP" sz="4800" dirty="0"/>
          </a:p>
        </p:txBody>
      </p:sp>
    </p:spTree>
    <p:extLst>
      <p:ext uri="{BB962C8B-B14F-4D97-AF65-F5344CB8AC3E}">
        <p14:creationId xmlns:p14="http://schemas.microsoft.com/office/powerpoint/2010/main" val="2524668980"/>
      </p:ext>
    </p:extLst>
  </p:cSld>
  <p:clrMapOvr>
    <a:masterClrMapping/>
  </p:clrMapOvr>
  <mc:AlternateContent xmlns:mc="http://schemas.openxmlformats.org/markup-compatibility/2006" xmlns:p14="http://schemas.microsoft.com/office/powerpoint/2010/main">
    <mc:Choice Requires="p14">
      <p:transition p14:dur="10" advClick="0" advTm="3000"/>
    </mc:Choice>
    <mc:Fallback xmlns="">
      <p:transition advClick="0" advTm="3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ja-JP" altLang="en-US" sz="4800" dirty="0"/>
              <a:t>ブラウザで検索</a:t>
            </a:r>
            <a:endParaRPr lang="en-US" altLang="ja-JP" sz="4800" dirty="0"/>
          </a:p>
        </p:txBody>
      </p:sp>
      <p:sp>
        <p:nvSpPr>
          <p:cNvPr id="3" name="テキスト ボックス 2">
            <a:extLst>
              <a:ext uri="{FF2B5EF4-FFF2-40B4-BE49-F238E27FC236}">
                <a16:creationId xmlns:a16="http://schemas.microsoft.com/office/drawing/2014/main" id="{68BC1DAF-96CF-B88D-D3A5-409852B05950}"/>
              </a:ext>
            </a:extLst>
          </p:cNvPr>
          <p:cNvSpPr txBox="1"/>
          <p:nvPr/>
        </p:nvSpPr>
        <p:spPr>
          <a:xfrm>
            <a:off x="6366679" y="1357746"/>
            <a:ext cx="4503484" cy="830997"/>
          </a:xfrm>
          <a:prstGeom prst="rect">
            <a:avLst/>
          </a:prstGeom>
          <a:noFill/>
        </p:spPr>
        <p:txBody>
          <a:bodyPr wrap="square" rtlCol="0">
            <a:spAutoFit/>
          </a:bodyPr>
          <a:lstStyle/>
          <a:p>
            <a:r>
              <a:rPr lang="en-US" altLang="ja-JP" sz="4800" dirty="0"/>
              <a:t>P5 web editor</a:t>
            </a:r>
          </a:p>
        </p:txBody>
      </p:sp>
      <p:pic>
        <p:nvPicPr>
          <p:cNvPr id="5" name="図 4">
            <a:extLst>
              <a:ext uri="{FF2B5EF4-FFF2-40B4-BE49-F238E27FC236}">
                <a16:creationId xmlns:a16="http://schemas.microsoft.com/office/drawing/2014/main" id="{6A02C17E-244D-61C0-F84D-3F4B543FC005}"/>
              </a:ext>
            </a:extLst>
          </p:cNvPr>
          <p:cNvPicPr>
            <a:picLocks noChangeAspect="1"/>
          </p:cNvPicPr>
          <p:nvPr/>
        </p:nvPicPr>
        <p:blipFill>
          <a:blip r:embed="rId2"/>
          <a:stretch>
            <a:fillRect/>
          </a:stretch>
        </p:blipFill>
        <p:spPr>
          <a:xfrm>
            <a:off x="2179307" y="2450000"/>
            <a:ext cx="5257191" cy="3337899"/>
          </a:xfrm>
          <a:prstGeom prst="rect">
            <a:avLst/>
          </a:prstGeom>
        </p:spPr>
      </p:pic>
      <p:sp>
        <p:nvSpPr>
          <p:cNvPr id="6" name="矢印: 左 5">
            <a:extLst>
              <a:ext uri="{FF2B5EF4-FFF2-40B4-BE49-F238E27FC236}">
                <a16:creationId xmlns:a16="http://schemas.microsoft.com/office/drawing/2014/main" id="{27001A86-E127-9EA4-0AB4-2029416B5715}"/>
              </a:ext>
            </a:extLst>
          </p:cNvPr>
          <p:cNvSpPr/>
          <p:nvPr/>
        </p:nvSpPr>
        <p:spPr>
          <a:xfrm rot="20329353">
            <a:off x="4319152" y="4051491"/>
            <a:ext cx="671804" cy="283635"/>
          </a:xfrm>
          <a:prstGeom prst="leftArrow">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a:p>
        </p:txBody>
      </p:sp>
      <p:sp>
        <p:nvSpPr>
          <p:cNvPr id="7" name="四角形: 角を丸くする 6">
            <a:extLst>
              <a:ext uri="{FF2B5EF4-FFF2-40B4-BE49-F238E27FC236}">
                <a16:creationId xmlns:a16="http://schemas.microsoft.com/office/drawing/2014/main" id="{E4B30E36-E892-4026-5C9A-2B3ED0A3C334}"/>
              </a:ext>
            </a:extLst>
          </p:cNvPr>
          <p:cNvSpPr/>
          <p:nvPr/>
        </p:nvSpPr>
        <p:spPr>
          <a:xfrm>
            <a:off x="2325174" y="4193309"/>
            <a:ext cx="1819563" cy="397164"/>
          </a:xfrm>
          <a:prstGeom prst="round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0283CD41-4861-F5BD-B983-D3404A61465D}"/>
              </a:ext>
            </a:extLst>
          </p:cNvPr>
          <p:cNvSpPr txBox="1"/>
          <p:nvPr/>
        </p:nvSpPr>
        <p:spPr>
          <a:xfrm>
            <a:off x="5019504" y="3616555"/>
            <a:ext cx="2874901" cy="646331"/>
          </a:xfrm>
          <a:prstGeom prst="rect">
            <a:avLst/>
          </a:prstGeom>
          <a:noFill/>
        </p:spPr>
        <p:txBody>
          <a:bodyPr wrap="square" rtlCol="0">
            <a:spAutoFit/>
          </a:bodyPr>
          <a:lstStyle/>
          <a:p>
            <a:r>
              <a:rPr kumimoji="1" lang="ja-JP" altLang="en-US" sz="3600" b="1" dirty="0">
                <a:solidFill>
                  <a:srgbClr val="FF0000"/>
                </a:solidFill>
              </a:rPr>
              <a:t>クリック</a:t>
            </a:r>
          </a:p>
        </p:txBody>
      </p:sp>
    </p:spTree>
    <p:extLst>
      <p:ext uri="{BB962C8B-B14F-4D97-AF65-F5344CB8AC3E}">
        <p14:creationId xmlns:p14="http://schemas.microsoft.com/office/powerpoint/2010/main" val="3947837525"/>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dirty="0"/>
              <a:t>『</a:t>
            </a:r>
            <a:r>
              <a:rPr lang="en-US" altLang="ja-JP" sz="4800" b="1" dirty="0">
                <a:solidFill>
                  <a:srgbClr val="FF0000"/>
                </a:solidFill>
              </a:rPr>
              <a:t>editor.p5js</a:t>
            </a:r>
            <a:r>
              <a:rPr lang="en-US" altLang="ja-JP" sz="4800" dirty="0"/>
              <a:t>』</a:t>
            </a:r>
            <a:r>
              <a:rPr lang="ja-JP" altLang="en-US" sz="4800" dirty="0"/>
              <a:t>最初の表示</a:t>
            </a:r>
            <a:endParaRPr lang="en-US" altLang="ja-JP" sz="4800" dirty="0"/>
          </a:p>
        </p:txBody>
      </p:sp>
      <p:pic>
        <p:nvPicPr>
          <p:cNvPr id="5" name="図 4">
            <a:extLst>
              <a:ext uri="{FF2B5EF4-FFF2-40B4-BE49-F238E27FC236}">
                <a16:creationId xmlns:a16="http://schemas.microsoft.com/office/drawing/2014/main" id="{0FB8C5F4-761C-1A0D-3AB0-1449F99A8B2C}"/>
              </a:ext>
            </a:extLst>
          </p:cNvPr>
          <p:cNvPicPr>
            <a:picLocks noChangeAspect="1"/>
          </p:cNvPicPr>
          <p:nvPr/>
        </p:nvPicPr>
        <p:blipFill>
          <a:blip r:embed="rId2"/>
          <a:stretch>
            <a:fillRect/>
          </a:stretch>
        </p:blipFill>
        <p:spPr>
          <a:xfrm>
            <a:off x="2870558" y="2521941"/>
            <a:ext cx="5144437" cy="3623887"/>
          </a:xfrm>
          <a:prstGeom prst="rect">
            <a:avLst/>
          </a:prstGeom>
        </p:spPr>
      </p:pic>
    </p:spTree>
    <p:extLst>
      <p:ext uri="{BB962C8B-B14F-4D97-AF65-F5344CB8AC3E}">
        <p14:creationId xmlns:p14="http://schemas.microsoft.com/office/powerpoint/2010/main" val="1981360566"/>
      </p:ext>
    </p:extLst>
  </p:cSld>
  <p:clrMapOvr>
    <a:masterClrMapping/>
  </p:clrMapOvr>
  <mc:AlternateContent xmlns:mc="http://schemas.openxmlformats.org/markup-compatibility/2006" xmlns:p14="http://schemas.microsoft.com/office/powerpoint/2010/main">
    <mc:Choice Requires="p14">
      <p:transition p14:dur="10" advClick="0" advTm="3000"/>
    </mc:Choice>
    <mc:Fallback xmlns="">
      <p:transition advClick="0" advTm="3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dirty="0"/>
              <a:t>setup </a:t>
            </a:r>
            <a:r>
              <a:rPr lang="ja-JP" altLang="en-US" sz="4800" dirty="0"/>
              <a:t>と </a:t>
            </a:r>
            <a:r>
              <a:rPr lang="en-US" altLang="ja-JP" sz="4800" dirty="0"/>
              <a:t>draw </a:t>
            </a:r>
            <a:r>
              <a:rPr lang="ja-JP" altLang="en-US" sz="4800" dirty="0"/>
              <a:t>①</a:t>
            </a:r>
            <a:endParaRPr lang="en-US" altLang="ja-JP" sz="4800" dirty="0"/>
          </a:p>
        </p:txBody>
      </p:sp>
      <p:pic>
        <p:nvPicPr>
          <p:cNvPr id="4" name="図 3">
            <a:extLst>
              <a:ext uri="{FF2B5EF4-FFF2-40B4-BE49-F238E27FC236}">
                <a16:creationId xmlns:a16="http://schemas.microsoft.com/office/drawing/2014/main" id="{F4510C17-20DD-9423-1993-CE5E8B420C77}"/>
              </a:ext>
            </a:extLst>
          </p:cNvPr>
          <p:cNvPicPr>
            <a:picLocks noChangeAspect="1"/>
          </p:cNvPicPr>
          <p:nvPr/>
        </p:nvPicPr>
        <p:blipFill>
          <a:blip r:embed="rId2"/>
          <a:stretch>
            <a:fillRect/>
          </a:stretch>
        </p:blipFill>
        <p:spPr>
          <a:xfrm>
            <a:off x="1088209" y="2556588"/>
            <a:ext cx="5823105" cy="2943666"/>
          </a:xfrm>
          <a:prstGeom prst="rect">
            <a:avLst/>
          </a:prstGeom>
        </p:spPr>
      </p:pic>
      <p:sp>
        <p:nvSpPr>
          <p:cNvPr id="7" name="テキスト ボックス 6">
            <a:extLst>
              <a:ext uri="{FF2B5EF4-FFF2-40B4-BE49-F238E27FC236}">
                <a16:creationId xmlns:a16="http://schemas.microsoft.com/office/drawing/2014/main" id="{AFDD0494-AD22-0A3A-6C35-2D3D77ED4835}"/>
              </a:ext>
            </a:extLst>
          </p:cNvPr>
          <p:cNvSpPr txBox="1"/>
          <p:nvPr/>
        </p:nvSpPr>
        <p:spPr>
          <a:xfrm>
            <a:off x="7147249" y="2845837"/>
            <a:ext cx="4599992" cy="3539430"/>
          </a:xfrm>
          <a:prstGeom prst="rect">
            <a:avLst/>
          </a:prstGeom>
          <a:noFill/>
        </p:spPr>
        <p:txBody>
          <a:bodyPr wrap="square" rtlCol="0">
            <a:spAutoFit/>
          </a:bodyPr>
          <a:lstStyle/>
          <a:p>
            <a:r>
              <a:rPr lang="en-US" altLang="ja-JP" sz="2800" b="1" dirty="0"/>
              <a:t>setup()</a:t>
            </a:r>
            <a:r>
              <a:rPr lang="ja-JP" altLang="en-US" sz="2800" b="1" dirty="0"/>
              <a:t>に書かれた命令は</a:t>
            </a:r>
            <a:endParaRPr lang="en-US" altLang="ja-JP" sz="2800" b="1" dirty="0"/>
          </a:p>
          <a:p>
            <a:endParaRPr kumimoji="1" lang="en-US" altLang="ja-JP" sz="2800" b="1" dirty="0"/>
          </a:p>
          <a:p>
            <a:r>
              <a:rPr kumimoji="1" lang="ja-JP" altLang="en-US" sz="2800" b="1" dirty="0"/>
              <a:t>最初に</a:t>
            </a:r>
            <a:r>
              <a:rPr kumimoji="1" lang="ja-JP" altLang="en-US" sz="2800" b="1" dirty="0">
                <a:solidFill>
                  <a:srgbClr val="FF0000"/>
                </a:solidFill>
              </a:rPr>
              <a:t>１回だけ</a:t>
            </a:r>
            <a:r>
              <a:rPr lang="ja-JP" altLang="en-US" sz="2800" b="1" dirty="0"/>
              <a:t>うごきます。</a:t>
            </a:r>
            <a:endParaRPr lang="en-US" altLang="ja-JP" sz="2800" b="1" dirty="0"/>
          </a:p>
          <a:p>
            <a:endParaRPr kumimoji="1" lang="en-US" altLang="ja-JP" sz="2800" b="1" dirty="0"/>
          </a:p>
          <a:p>
            <a:r>
              <a:rPr lang="ja-JP" altLang="en-US" sz="2800" b="1" dirty="0"/>
              <a:t>左に書かれている</a:t>
            </a:r>
            <a:endParaRPr lang="en-US" altLang="ja-JP" sz="2800" b="1" dirty="0"/>
          </a:p>
          <a:p>
            <a:r>
              <a:rPr lang="en-US" altLang="ja-JP" sz="2800" b="1" dirty="0" err="1">
                <a:solidFill>
                  <a:srgbClr val="FF0000"/>
                </a:solidFill>
              </a:rPr>
              <a:t>createCanvas</a:t>
            </a:r>
            <a:r>
              <a:rPr lang="en-US" altLang="ja-JP" sz="2800" b="1" dirty="0"/>
              <a:t> </a:t>
            </a:r>
            <a:r>
              <a:rPr lang="ja-JP" altLang="en-US" sz="2800" b="1" dirty="0"/>
              <a:t>は、図形を描くための領域を作るための命令です。</a:t>
            </a:r>
            <a:endParaRPr kumimoji="1" lang="ja-JP" altLang="en-US" sz="2800" b="1" dirty="0"/>
          </a:p>
        </p:txBody>
      </p:sp>
    </p:spTree>
    <p:extLst>
      <p:ext uri="{BB962C8B-B14F-4D97-AF65-F5344CB8AC3E}">
        <p14:creationId xmlns:p14="http://schemas.microsoft.com/office/powerpoint/2010/main" val="2768916813"/>
      </p:ext>
    </p:extLst>
  </p:cSld>
  <p:clrMapOvr>
    <a:masterClrMapping/>
  </p:clrMapOvr>
  <mc:AlternateContent xmlns:mc="http://schemas.openxmlformats.org/markup-compatibility/2006" xmlns:p14="http://schemas.microsoft.com/office/powerpoint/2010/main">
    <mc:Choice Requires="p14">
      <p:transition p14:dur="10" advClick="0" advTm="10000"/>
    </mc:Choice>
    <mc:Fallback xmlns="">
      <p:transition advClick="0" advTm="10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dirty="0"/>
              <a:t>setup</a:t>
            </a:r>
            <a:r>
              <a:rPr lang="ja-JP" altLang="en-US" sz="4800" dirty="0"/>
              <a:t> と </a:t>
            </a:r>
            <a:r>
              <a:rPr lang="en-US" altLang="ja-JP" sz="4800" dirty="0"/>
              <a:t>draw </a:t>
            </a:r>
            <a:r>
              <a:rPr lang="ja-JP" altLang="en-US" sz="4800" dirty="0"/>
              <a:t>②</a:t>
            </a:r>
            <a:endParaRPr lang="en-US" altLang="ja-JP" sz="4800" dirty="0"/>
          </a:p>
        </p:txBody>
      </p:sp>
      <p:pic>
        <p:nvPicPr>
          <p:cNvPr id="4" name="図 3">
            <a:extLst>
              <a:ext uri="{FF2B5EF4-FFF2-40B4-BE49-F238E27FC236}">
                <a16:creationId xmlns:a16="http://schemas.microsoft.com/office/drawing/2014/main" id="{F4510C17-20DD-9423-1993-CE5E8B420C77}"/>
              </a:ext>
            </a:extLst>
          </p:cNvPr>
          <p:cNvPicPr>
            <a:picLocks noChangeAspect="1"/>
          </p:cNvPicPr>
          <p:nvPr/>
        </p:nvPicPr>
        <p:blipFill>
          <a:blip r:embed="rId2"/>
          <a:stretch>
            <a:fillRect/>
          </a:stretch>
        </p:blipFill>
        <p:spPr>
          <a:xfrm>
            <a:off x="1088209" y="2556588"/>
            <a:ext cx="5823105" cy="2943666"/>
          </a:xfrm>
          <a:prstGeom prst="rect">
            <a:avLst/>
          </a:prstGeom>
        </p:spPr>
      </p:pic>
      <p:sp>
        <p:nvSpPr>
          <p:cNvPr id="7" name="テキスト ボックス 6">
            <a:extLst>
              <a:ext uri="{FF2B5EF4-FFF2-40B4-BE49-F238E27FC236}">
                <a16:creationId xmlns:a16="http://schemas.microsoft.com/office/drawing/2014/main" id="{AFDD0494-AD22-0A3A-6C35-2D3D77ED4835}"/>
              </a:ext>
            </a:extLst>
          </p:cNvPr>
          <p:cNvSpPr txBox="1"/>
          <p:nvPr/>
        </p:nvSpPr>
        <p:spPr>
          <a:xfrm>
            <a:off x="7147249" y="2845837"/>
            <a:ext cx="4599992" cy="3539430"/>
          </a:xfrm>
          <a:prstGeom prst="rect">
            <a:avLst/>
          </a:prstGeom>
          <a:noFill/>
        </p:spPr>
        <p:txBody>
          <a:bodyPr wrap="square" rtlCol="0">
            <a:spAutoFit/>
          </a:bodyPr>
          <a:lstStyle/>
          <a:p>
            <a:r>
              <a:rPr lang="en-US" altLang="ja-JP" sz="2800" b="1" dirty="0"/>
              <a:t>draw()</a:t>
            </a:r>
            <a:r>
              <a:rPr lang="ja-JP" altLang="en-US" sz="2800" b="1" dirty="0"/>
              <a:t>に書かれた命令は</a:t>
            </a:r>
            <a:endParaRPr lang="en-US" altLang="ja-JP" sz="2800" b="1" dirty="0"/>
          </a:p>
          <a:p>
            <a:endParaRPr kumimoji="1" lang="en-US" altLang="ja-JP" sz="2800" b="1" dirty="0"/>
          </a:p>
          <a:p>
            <a:r>
              <a:rPr lang="ja-JP" altLang="en-US" sz="2800" b="1" dirty="0">
                <a:solidFill>
                  <a:srgbClr val="FF0000"/>
                </a:solidFill>
              </a:rPr>
              <a:t>ずっと繰り返され</a:t>
            </a:r>
            <a:r>
              <a:rPr lang="ja-JP" altLang="en-US" sz="2800" b="1" dirty="0"/>
              <a:t>ます。</a:t>
            </a:r>
            <a:endParaRPr lang="en-US" altLang="ja-JP" sz="2800" b="1" dirty="0"/>
          </a:p>
          <a:p>
            <a:endParaRPr kumimoji="1" lang="en-US" altLang="ja-JP" sz="2800" b="1" dirty="0"/>
          </a:p>
          <a:p>
            <a:r>
              <a:rPr lang="ja-JP" altLang="en-US" sz="2800" b="1" dirty="0"/>
              <a:t>左に書かれている</a:t>
            </a:r>
            <a:endParaRPr lang="en-US" altLang="ja-JP" sz="2800" b="1" dirty="0"/>
          </a:p>
          <a:p>
            <a:r>
              <a:rPr kumimoji="1" lang="en-US" altLang="ja-JP" sz="2800" b="1" dirty="0">
                <a:solidFill>
                  <a:srgbClr val="FF0000"/>
                </a:solidFill>
              </a:rPr>
              <a:t>Background</a:t>
            </a:r>
            <a:r>
              <a:rPr kumimoji="1" lang="en-US" altLang="ja-JP" sz="2800" b="1" dirty="0"/>
              <a:t>(220) </a:t>
            </a:r>
            <a:r>
              <a:rPr kumimoji="1" lang="ja-JP" altLang="en-US" sz="2800" b="1" dirty="0"/>
              <a:t>は、</a:t>
            </a:r>
            <a:endParaRPr kumimoji="1" lang="en-US" altLang="ja-JP" sz="2800" b="1" dirty="0"/>
          </a:p>
          <a:p>
            <a:r>
              <a:rPr lang="ja-JP" altLang="en-US" sz="2800" b="1" dirty="0"/>
              <a:t>背景色</a:t>
            </a:r>
            <a:r>
              <a:rPr lang="en-US" altLang="ja-JP" sz="2800" b="1" dirty="0"/>
              <a:t>(=220) </a:t>
            </a:r>
            <a:r>
              <a:rPr lang="ja-JP" altLang="en-US" sz="2800" b="1" dirty="0"/>
              <a:t>をずっと書き直しています。</a:t>
            </a:r>
            <a:endParaRPr kumimoji="1" lang="ja-JP" altLang="en-US" sz="2800" b="1" dirty="0"/>
          </a:p>
        </p:txBody>
      </p:sp>
    </p:spTree>
    <p:extLst>
      <p:ext uri="{BB962C8B-B14F-4D97-AF65-F5344CB8AC3E}">
        <p14:creationId xmlns:p14="http://schemas.microsoft.com/office/powerpoint/2010/main" val="2765105303"/>
      </p:ext>
    </p:extLst>
  </p:cSld>
  <p:clrMapOvr>
    <a:masterClrMapping/>
  </p:clrMapOvr>
  <mc:AlternateContent xmlns:mc="http://schemas.openxmlformats.org/markup-compatibility/2006" xmlns:p14="http://schemas.microsoft.com/office/powerpoint/2010/main">
    <mc:Choice Requires="p14">
      <p:transition p14:dur="10" advClick="0" advTm="11000"/>
    </mc:Choice>
    <mc:Fallback xmlns="">
      <p:transition advClick="0" advTm="11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dirty="0"/>
              <a:t>『</a:t>
            </a:r>
            <a:r>
              <a:rPr lang="en-US" altLang="ja-JP" sz="4800" b="1" dirty="0">
                <a:solidFill>
                  <a:srgbClr val="FF0000"/>
                </a:solidFill>
              </a:rPr>
              <a:t>p5js</a:t>
            </a:r>
            <a:r>
              <a:rPr lang="en-US" altLang="ja-JP" sz="4800" dirty="0"/>
              <a:t>』</a:t>
            </a:r>
            <a:r>
              <a:rPr lang="ja-JP" altLang="en-US" sz="4800" dirty="0"/>
              <a:t>描画領域と座標</a:t>
            </a:r>
            <a:endParaRPr lang="en-US" altLang="ja-JP" sz="4800" dirty="0"/>
          </a:p>
        </p:txBody>
      </p:sp>
      <p:sp>
        <p:nvSpPr>
          <p:cNvPr id="7" name="テキスト ボックス 6">
            <a:extLst>
              <a:ext uri="{FF2B5EF4-FFF2-40B4-BE49-F238E27FC236}">
                <a16:creationId xmlns:a16="http://schemas.microsoft.com/office/drawing/2014/main" id="{AFDD0494-AD22-0A3A-6C35-2D3D77ED4835}"/>
              </a:ext>
            </a:extLst>
          </p:cNvPr>
          <p:cNvSpPr txBox="1"/>
          <p:nvPr/>
        </p:nvSpPr>
        <p:spPr>
          <a:xfrm>
            <a:off x="6483643" y="2873829"/>
            <a:ext cx="4599992" cy="954107"/>
          </a:xfrm>
          <a:prstGeom prst="rect">
            <a:avLst/>
          </a:prstGeom>
          <a:noFill/>
        </p:spPr>
        <p:txBody>
          <a:bodyPr wrap="square" rtlCol="0">
            <a:spAutoFit/>
          </a:bodyPr>
          <a:lstStyle/>
          <a:p>
            <a:r>
              <a:rPr lang="ja-JP" altLang="en-US" sz="2800" b="1" dirty="0"/>
              <a:t>描画領域の左上が</a:t>
            </a:r>
            <a:r>
              <a:rPr lang="en-US" altLang="ja-JP" sz="2800" b="1" dirty="0"/>
              <a:t>『</a:t>
            </a:r>
            <a:r>
              <a:rPr lang="ja-JP" altLang="en-US" sz="2800" b="1" dirty="0"/>
              <a:t>原点</a:t>
            </a:r>
            <a:r>
              <a:rPr lang="en-US" altLang="ja-JP" sz="2800" b="1" dirty="0"/>
              <a:t>』</a:t>
            </a:r>
            <a:r>
              <a:rPr lang="ja-JP" altLang="en-US" sz="2800" b="1" dirty="0"/>
              <a:t>です。</a:t>
            </a:r>
            <a:endParaRPr kumimoji="1" lang="ja-JP" altLang="en-US" sz="2800" b="1" dirty="0"/>
          </a:p>
        </p:txBody>
      </p:sp>
      <p:pic>
        <p:nvPicPr>
          <p:cNvPr id="5" name="図 4">
            <a:extLst>
              <a:ext uri="{FF2B5EF4-FFF2-40B4-BE49-F238E27FC236}">
                <a16:creationId xmlns:a16="http://schemas.microsoft.com/office/drawing/2014/main" id="{DBF01A5F-2381-EC7D-CBF6-6AB6FF5C9E62}"/>
              </a:ext>
            </a:extLst>
          </p:cNvPr>
          <p:cNvPicPr>
            <a:picLocks noChangeAspect="1"/>
          </p:cNvPicPr>
          <p:nvPr/>
        </p:nvPicPr>
        <p:blipFill>
          <a:blip r:embed="rId2"/>
          <a:stretch>
            <a:fillRect/>
          </a:stretch>
        </p:blipFill>
        <p:spPr>
          <a:xfrm>
            <a:off x="1514762" y="2555074"/>
            <a:ext cx="3991532" cy="3743847"/>
          </a:xfrm>
          <a:prstGeom prst="rect">
            <a:avLst/>
          </a:prstGeom>
        </p:spPr>
      </p:pic>
      <p:sp>
        <p:nvSpPr>
          <p:cNvPr id="6" name="テキスト ボックス 5">
            <a:extLst>
              <a:ext uri="{FF2B5EF4-FFF2-40B4-BE49-F238E27FC236}">
                <a16:creationId xmlns:a16="http://schemas.microsoft.com/office/drawing/2014/main" id="{0FE82344-A758-6DD9-D252-0F3CCA8DF1D2}"/>
              </a:ext>
            </a:extLst>
          </p:cNvPr>
          <p:cNvSpPr txBox="1"/>
          <p:nvPr/>
        </p:nvSpPr>
        <p:spPr>
          <a:xfrm>
            <a:off x="6483643" y="4035968"/>
            <a:ext cx="4599992" cy="954107"/>
          </a:xfrm>
          <a:prstGeom prst="rect">
            <a:avLst/>
          </a:prstGeom>
          <a:noFill/>
        </p:spPr>
        <p:txBody>
          <a:bodyPr wrap="square" rtlCol="0">
            <a:spAutoFit/>
          </a:bodyPr>
          <a:lstStyle/>
          <a:p>
            <a:r>
              <a:rPr kumimoji="1" lang="ja-JP" altLang="en-US" sz="2800" b="1" dirty="0"/>
              <a:t>描画位置は座標（ｘ</a:t>
            </a:r>
            <a:r>
              <a:rPr kumimoji="1" lang="en-US" altLang="ja-JP" sz="2800" b="1" dirty="0"/>
              <a:t>,</a:t>
            </a:r>
            <a:r>
              <a:rPr kumimoji="1" lang="ja-JP" altLang="en-US" sz="2800" b="1" dirty="0"/>
              <a:t>ｙ）で</a:t>
            </a:r>
            <a:endParaRPr kumimoji="1" lang="en-US" altLang="ja-JP" sz="2800" b="1" dirty="0"/>
          </a:p>
          <a:p>
            <a:r>
              <a:rPr lang="ja-JP" altLang="en-US" sz="2800" b="1" dirty="0"/>
              <a:t>あらわします。</a:t>
            </a:r>
            <a:endParaRPr kumimoji="1" lang="ja-JP" altLang="en-US" sz="2800" b="1" dirty="0"/>
          </a:p>
        </p:txBody>
      </p:sp>
      <p:sp>
        <p:nvSpPr>
          <p:cNvPr id="8" name="テキスト ボックス 7">
            <a:extLst>
              <a:ext uri="{FF2B5EF4-FFF2-40B4-BE49-F238E27FC236}">
                <a16:creationId xmlns:a16="http://schemas.microsoft.com/office/drawing/2014/main" id="{6016CEED-7B1D-2E31-6792-141C02105CA7}"/>
              </a:ext>
            </a:extLst>
          </p:cNvPr>
          <p:cNvSpPr txBox="1"/>
          <p:nvPr/>
        </p:nvSpPr>
        <p:spPr>
          <a:xfrm>
            <a:off x="6483643" y="5198107"/>
            <a:ext cx="4599992" cy="954107"/>
          </a:xfrm>
          <a:prstGeom prst="rect">
            <a:avLst/>
          </a:prstGeom>
          <a:noFill/>
        </p:spPr>
        <p:txBody>
          <a:bodyPr wrap="square" rtlCol="0">
            <a:spAutoFit/>
          </a:bodyPr>
          <a:lstStyle/>
          <a:p>
            <a:r>
              <a:rPr kumimoji="1" lang="ja-JP" altLang="en-US" sz="2800" b="1" dirty="0"/>
              <a:t>原点の座標（ｘ</a:t>
            </a:r>
            <a:r>
              <a:rPr kumimoji="1" lang="en-US" altLang="ja-JP" sz="2800" b="1" dirty="0"/>
              <a:t>,</a:t>
            </a:r>
            <a:r>
              <a:rPr kumimoji="1" lang="ja-JP" altLang="en-US" sz="2800" b="1" dirty="0"/>
              <a:t>ｙ）は</a:t>
            </a:r>
            <a:endParaRPr kumimoji="1" lang="en-US" altLang="ja-JP" sz="2800" b="1" dirty="0"/>
          </a:p>
          <a:p>
            <a:r>
              <a:rPr lang="ja-JP" altLang="en-US" sz="2800" b="1" dirty="0"/>
              <a:t>（０，０）です。</a:t>
            </a:r>
            <a:endParaRPr kumimoji="1" lang="en-US" altLang="ja-JP" sz="2800" b="1" dirty="0"/>
          </a:p>
        </p:txBody>
      </p:sp>
    </p:spTree>
    <p:extLst>
      <p:ext uri="{BB962C8B-B14F-4D97-AF65-F5344CB8AC3E}">
        <p14:creationId xmlns:p14="http://schemas.microsoft.com/office/powerpoint/2010/main" val="476481326"/>
      </p:ext>
    </p:extLst>
  </p:cSld>
  <p:clrMapOvr>
    <a:masterClrMapping/>
  </p:clrMapOvr>
  <mc:AlternateContent xmlns:mc="http://schemas.openxmlformats.org/markup-compatibility/2006" xmlns:p14="http://schemas.microsoft.com/office/powerpoint/2010/main">
    <mc:Choice Requires="p14">
      <p:transition p14:dur="10" advClick="0" advTm="7000"/>
    </mc:Choice>
    <mc:Fallback xmlns="">
      <p:transition advClick="0" advTm="700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dirty="0"/>
              <a:t>『</a:t>
            </a:r>
            <a:r>
              <a:rPr lang="en-US" altLang="ja-JP" sz="4800" b="1" dirty="0">
                <a:solidFill>
                  <a:srgbClr val="FF0000"/>
                </a:solidFill>
              </a:rPr>
              <a:t>p5js</a:t>
            </a:r>
            <a:r>
              <a:rPr lang="en-US" altLang="ja-JP" sz="4800" dirty="0"/>
              <a:t>』</a:t>
            </a:r>
            <a:r>
              <a:rPr lang="ja-JP" altLang="en-US" sz="4800" dirty="0"/>
              <a:t>描画領域と座標</a:t>
            </a:r>
            <a:endParaRPr lang="en-US" altLang="ja-JP" sz="4800" dirty="0"/>
          </a:p>
        </p:txBody>
      </p:sp>
      <p:sp>
        <p:nvSpPr>
          <p:cNvPr id="7" name="テキスト ボックス 6">
            <a:extLst>
              <a:ext uri="{FF2B5EF4-FFF2-40B4-BE49-F238E27FC236}">
                <a16:creationId xmlns:a16="http://schemas.microsoft.com/office/drawing/2014/main" id="{AFDD0494-AD22-0A3A-6C35-2D3D77ED4835}"/>
              </a:ext>
            </a:extLst>
          </p:cNvPr>
          <p:cNvSpPr txBox="1"/>
          <p:nvPr/>
        </p:nvSpPr>
        <p:spPr>
          <a:xfrm>
            <a:off x="5825319" y="2741686"/>
            <a:ext cx="5548697" cy="2062103"/>
          </a:xfrm>
          <a:prstGeom prst="rect">
            <a:avLst/>
          </a:prstGeom>
          <a:noFill/>
        </p:spPr>
        <p:txBody>
          <a:bodyPr wrap="square" rtlCol="0">
            <a:spAutoFit/>
          </a:bodyPr>
          <a:lstStyle/>
          <a:p>
            <a:r>
              <a:rPr kumimoji="1" lang="ja-JP" altLang="en-US" sz="3200" b="1" dirty="0">
                <a:solidFill>
                  <a:srgbClr val="FF0000"/>
                </a:solidFill>
              </a:rPr>
              <a:t>座標ｘ</a:t>
            </a:r>
            <a:r>
              <a:rPr kumimoji="1" lang="ja-JP" altLang="en-US" sz="3200" b="1" dirty="0"/>
              <a:t>が大きいほど右側に位置します。小さいほど左側に位置します。マイナスになると左側外に位置します。</a:t>
            </a:r>
          </a:p>
        </p:txBody>
      </p:sp>
      <p:pic>
        <p:nvPicPr>
          <p:cNvPr id="5" name="図 4">
            <a:extLst>
              <a:ext uri="{FF2B5EF4-FFF2-40B4-BE49-F238E27FC236}">
                <a16:creationId xmlns:a16="http://schemas.microsoft.com/office/drawing/2014/main" id="{DBF01A5F-2381-EC7D-CBF6-6AB6FF5C9E62}"/>
              </a:ext>
            </a:extLst>
          </p:cNvPr>
          <p:cNvPicPr>
            <a:picLocks noChangeAspect="1"/>
          </p:cNvPicPr>
          <p:nvPr/>
        </p:nvPicPr>
        <p:blipFill>
          <a:blip r:embed="rId2"/>
          <a:stretch>
            <a:fillRect/>
          </a:stretch>
        </p:blipFill>
        <p:spPr>
          <a:xfrm>
            <a:off x="1514762" y="2555074"/>
            <a:ext cx="3991532" cy="3743847"/>
          </a:xfrm>
          <a:prstGeom prst="rect">
            <a:avLst/>
          </a:prstGeom>
        </p:spPr>
      </p:pic>
      <p:sp>
        <p:nvSpPr>
          <p:cNvPr id="3" name="楕円 2">
            <a:extLst>
              <a:ext uri="{FF2B5EF4-FFF2-40B4-BE49-F238E27FC236}">
                <a16:creationId xmlns:a16="http://schemas.microsoft.com/office/drawing/2014/main" id="{7DA32B4A-367B-6D93-7EC0-BB92039C6DC0}"/>
              </a:ext>
            </a:extLst>
          </p:cNvPr>
          <p:cNvSpPr/>
          <p:nvPr/>
        </p:nvSpPr>
        <p:spPr>
          <a:xfrm>
            <a:off x="3088433" y="2555074"/>
            <a:ext cx="1371600" cy="710640"/>
          </a:xfrm>
          <a:prstGeom prst="ellipse">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285578173"/>
      </p:ext>
    </p:extLst>
  </p:cSld>
  <p:clrMapOvr>
    <a:masterClrMapping/>
  </p:clrMapOvr>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dirty="0"/>
              <a:t>『</a:t>
            </a:r>
            <a:r>
              <a:rPr lang="en-US" altLang="ja-JP" sz="4800" b="1" dirty="0">
                <a:solidFill>
                  <a:srgbClr val="FF0000"/>
                </a:solidFill>
              </a:rPr>
              <a:t>p5js</a:t>
            </a:r>
            <a:r>
              <a:rPr lang="en-US" altLang="ja-JP" sz="4800" dirty="0"/>
              <a:t>』</a:t>
            </a:r>
            <a:r>
              <a:rPr lang="ja-JP" altLang="en-US" sz="4800" dirty="0"/>
              <a:t>描画領域と座標</a:t>
            </a:r>
            <a:endParaRPr lang="en-US" altLang="ja-JP" sz="4800" dirty="0"/>
          </a:p>
        </p:txBody>
      </p:sp>
      <p:sp>
        <p:nvSpPr>
          <p:cNvPr id="7" name="テキスト ボックス 6">
            <a:extLst>
              <a:ext uri="{FF2B5EF4-FFF2-40B4-BE49-F238E27FC236}">
                <a16:creationId xmlns:a16="http://schemas.microsoft.com/office/drawing/2014/main" id="{AFDD0494-AD22-0A3A-6C35-2D3D77ED4835}"/>
              </a:ext>
            </a:extLst>
          </p:cNvPr>
          <p:cNvSpPr txBox="1"/>
          <p:nvPr/>
        </p:nvSpPr>
        <p:spPr>
          <a:xfrm>
            <a:off x="5825319" y="2741686"/>
            <a:ext cx="5548697" cy="2062103"/>
          </a:xfrm>
          <a:prstGeom prst="rect">
            <a:avLst/>
          </a:prstGeom>
          <a:noFill/>
        </p:spPr>
        <p:txBody>
          <a:bodyPr wrap="square" rtlCol="0">
            <a:spAutoFit/>
          </a:bodyPr>
          <a:lstStyle/>
          <a:p>
            <a:r>
              <a:rPr kumimoji="1" lang="ja-JP" altLang="en-US" sz="3200" b="1" dirty="0">
                <a:solidFill>
                  <a:srgbClr val="FF0000"/>
                </a:solidFill>
              </a:rPr>
              <a:t>座標ｙ</a:t>
            </a:r>
            <a:r>
              <a:rPr kumimoji="1" lang="ja-JP" altLang="en-US" sz="3200" b="1" dirty="0"/>
              <a:t>が大きいほど下側に位置します。小さいほど上側に位置します。マイナスになると上側の外に位置します。</a:t>
            </a:r>
          </a:p>
        </p:txBody>
      </p:sp>
      <p:pic>
        <p:nvPicPr>
          <p:cNvPr id="5" name="図 4">
            <a:extLst>
              <a:ext uri="{FF2B5EF4-FFF2-40B4-BE49-F238E27FC236}">
                <a16:creationId xmlns:a16="http://schemas.microsoft.com/office/drawing/2014/main" id="{DBF01A5F-2381-EC7D-CBF6-6AB6FF5C9E62}"/>
              </a:ext>
            </a:extLst>
          </p:cNvPr>
          <p:cNvPicPr>
            <a:picLocks noChangeAspect="1"/>
          </p:cNvPicPr>
          <p:nvPr/>
        </p:nvPicPr>
        <p:blipFill>
          <a:blip r:embed="rId2"/>
          <a:stretch>
            <a:fillRect/>
          </a:stretch>
        </p:blipFill>
        <p:spPr>
          <a:xfrm>
            <a:off x="1514762" y="2555074"/>
            <a:ext cx="3991532" cy="3743847"/>
          </a:xfrm>
          <a:prstGeom prst="rect">
            <a:avLst/>
          </a:prstGeom>
        </p:spPr>
      </p:pic>
      <p:sp>
        <p:nvSpPr>
          <p:cNvPr id="3" name="楕円 2">
            <a:extLst>
              <a:ext uri="{FF2B5EF4-FFF2-40B4-BE49-F238E27FC236}">
                <a16:creationId xmlns:a16="http://schemas.microsoft.com/office/drawing/2014/main" id="{7DA32B4A-367B-6D93-7EC0-BB92039C6DC0}"/>
              </a:ext>
            </a:extLst>
          </p:cNvPr>
          <p:cNvSpPr/>
          <p:nvPr/>
        </p:nvSpPr>
        <p:spPr>
          <a:xfrm>
            <a:off x="1296578" y="4263801"/>
            <a:ext cx="1371600" cy="710640"/>
          </a:xfrm>
          <a:prstGeom prst="ellipse">
            <a:avLst/>
          </a:prstGeom>
          <a:no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14834217"/>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0C74F7A-B3F6-DD9A-DA95-BC5AE822E2DC}"/>
              </a:ext>
            </a:extLst>
          </p:cNvPr>
          <p:cNvSpPr>
            <a:spLocks noGrp="1"/>
          </p:cNvSpPr>
          <p:nvPr>
            <p:ph type="ctrTitle"/>
          </p:nvPr>
        </p:nvSpPr>
        <p:spPr/>
        <p:txBody>
          <a:bodyPr>
            <a:normAutofit/>
          </a:bodyPr>
          <a:lstStyle/>
          <a:p>
            <a:r>
              <a:rPr kumimoji="1" lang="en-US" altLang="ja-JP" sz="16600" dirty="0"/>
              <a:t>p5.js</a:t>
            </a:r>
            <a:endParaRPr kumimoji="1" lang="ja-JP" altLang="en-US" sz="16600" dirty="0"/>
          </a:p>
        </p:txBody>
      </p:sp>
      <p:sp>
        <p:nvSpPr>
          <p:cNvPr id="3" name="字幕 2">
            <a:extLst>
              <a:ext uri="{FF2B5EF4-FFF2-40B4-BE49-F238E27FC236}">
                <a16:creationId xmlns:a16="http://schemas.microsoft.com/office/drawing/2014/main" id="{E1546225-8E31-8A6C-DB9A-25125F633E55}"/>
              </a:ext>
            </a:extLst>
          </p:cNvPr>
          <p:cNvSpPr>
            <a:spLocks noGrp="1"/>
          </p:cNvSpPr>
          <p:nvPr>
            <p:ph type="subTitle" idx="1"/>
          </p:nvPr>
        </p:nvSpPr>
        <p:spPr>
          <a:xfrm>
            <a:off x="1524000" y="4082329"/>
            <a:ext cx="9144000" cy="572798"/>
          </a:xfrm>
        </p:spPr>
        <p:txBody>
          <a:bodyPr>
            <a:normAutofit lnSpcReduction="10000"/>
          </a:bodyPr>
          <a:lstStyle/>
          <a:p>
            <a:r>
              <a:rPr kumimoji="1" lang="en-US" altLang="ja-JP" sz="3600" b="1" dirty="0">
                <a:solidFill>
                  <a:srgbClr val="FF0000"/>
                </a:solidFill>
              </a:rPr>
              <a:t>Javascript</a:t>
            </a:r>
            <a:r>
              <a:rPr kumimoji="1" lang="ja-JP" altLang="en-US" sz="3600" dirty="0"/>
              <a:t>でプログラミングをはじめよう</a:t>
            </a:r>
          </a:p>
        </p:txBody>
      </p:sp>
    </p:spTree>
    <p:extLst>
      <p:ext uri="{BB962C8B-B14F-4D97-AF65-F5344CB8AC3E}">
        <p14:creationId xmlns:p14="http://schemas.microsoft.com/office/powerpoint/2010/main" val="575260414"/>
      </p:ext>
    </p:extLst>
  </p:cSld>
  <p:clrMapOvr>
    <a:masterClrMapping/>
  </p:clrMapOvr>
  <mc:AlternateContent xmlns:mc="http://schemas.openxmlformats.org/markup-compatibility/2006" xmlns:p14="http://schemas.microsoft.com/office/powerpoint/2010/main">
    <mc:Choice Requires="p14">
      <p:transition p14:dur="10" advClick="0" advTm="3000"/>
    </mc:Choice>
    <mc:Fallback xmlns="">
      <p:transition advClick="0" advTm="300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b="1" dirty="0">
                <a:solidFill>
                  <a:srgbClr val="FF0000"/>
                </a:solidFill>
              </a:rPr>
              <a:t>FPS</a:t>
            </a:r>
            <a:r>
              <a:rPr lang="en-US" altLang="ja-JP" sz="4800" dirty="0"/>
              <a:t> ( </a:t>
            </a:r>
            <a:r>
              <a:rPr lang="ja-JP" altLang="en-US" sz="4800" dirty="0"/>
              <a:t>ｴﾌﾋﾟｰｴｽ </a:t>
            </a:r>
            <a:r>
              <a:rPr lang="en-US" altLang="ja-JP" sz="4800" dirty="0"/>
              <a:t>)</a:t>
            </a:r>
          </a:p>
        </p:txBody>
      </p:sp>
      <p:sp>
        <p:nvSpPr>
          <p:cNvPr id="3" name="テキスト ボックス 2">
            <a:extLst>
              <a:ext uri="{FF2B5EF4-FFF2-40B4-BE49-F238E27FC236}">
                <a16:creationId xmlns:a16="http://schemas.microsoft.com/office/drawing/2014/main" id="{2D8C52A6-90A8-8CF5-01F3-D45FC58BC4E2}"/>
              </a:ext>
            </a:extLst>
          </p:cNvPr>
          <p:cNvSpPr txBox="1"/>
          <p:nvPr/>
        </p:nvSpPr>
        <p:spPr>
          <a:xfrm>
            <a:off x="1782147" y="2391748"/>
            <a:ext cx="9301488" cy="954107"/>
          </a:xfrm>
          <a:prstGeom prst="rect">
            <a:avLst/>
          </a:prstGeom>
          <a:noFill/>
        </p:spPr>
        <p:txBody>
          <a:bodyPr wrap="square" rtlCol="0">
            <a:spAutoFit/>
          </a:bodyPr>
          <a:lstStyle/>
          <a:p>
            <a:r>
              <a:rPr lang="en-US" altLang="ja-JP" sz="2800" b="1" dirty="0">
                <a:solidFill>
                  <a:srgbClr val="FF0000"/>
                </a:solidFill>
              </a:rPr>
              <a:t>FPS</a:t>
            </a:r>
            <a:r>
              <a:rPr lang="en-US" altLang="ja-JP" sz="2800" b="1" dirty="0"/>
              <a:t> </a:t>
            </a:r>
            <a:r>
              <a:rPr lang="ja-JP" altLang="en-US" sz="2800" b="1" dirty="0"/>
              <a:t>の正式名は</a:t>
            </a:r>
            <a:r>
              <a:rPr lang="en-US" altLang="ja-JP" sz="2800" b="1" dirty="0"/>
              <a:t> </a:t>
            </a:r>
            <a:r>
              <a:rPr lang="ja-JP" altLang="en-US" sz="2800" b="1" dirty="0"/>
              <a:t>ﾌﾚｰﾑ ﾊﾟｰ ｾｺﾝﾄﾞです。　</a:t>
            </a:r>
            <a:endParaRPr lang="en-US" altLang="ja-JP" sz="2800" b="1" dirty="0"/>
          </a:p>
          <a:p>
            <a:r>
              <a:rPr lang="ja-JP" altLang="en-US" sz="2800" b="1" dirty="0">
                <a:solidFill>
                  <a:srgbClr val="FF0000"/>
                </a:solidFill>
              </a:rPr>
              <a:t>１秒間に何回画面を書き換えているかの回数</a:t>
            </a:r>
            <a:r>
              <a:rPr lang="ja-JP" altLang="en-US" sz="2800" b="1" dirty="0"/>
              <a:t>です。</a:t>
            </a:r>
            <a:endParaRPr lang="en-US" altLang="ja-JP" sz="2800" b="1" dirty="0"/>
          </a:p>
        </p:txBody>
      </p:sp>
    </p:spTree>
    <p:extLst>
      <p:ext uri="{BB962C8B-B14F-4D97-AF65-F5344CB8AC3E}">
        <p14:creationId xmlns:p14="http://schemas.microsoft.com/office/powerpoint/2010/main" val="1483719119"/>
      </p:ext>
    </p:extLst>
  </p:cSld>
  <p:clrMapOvr>
    <a:masterClrMapping/>
  </p:clrMapOvr>
  <mc:AlternateContent xmlns:mc="http://schemas.openxmlformats.org/markup-compatibility/2006" xmlns:p14="http://schemas.microsoft.com/office/powerpoint/2010/main">
    <mc:Choice Requires="p14">
      <p:transition p14:dur="10" advClick="0" advTm="8000"/>
    </mc:Choice>
    <mc:Fallback xmlns="">
      <p:transition advClick="0" advTm="8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b="1" dirty="0">
                <a:solidFill>
                  <a:srgbClr val="FF0000"/>
                </a:solidFill>
              </a:rPr>
              <a:t>FPS</a:t>
            </a:r>
            <a:r>
              <a:rPr lang="en-US" altLang="ja-JP" sz="4800" dirty="0"/>
              <a:t> ( </a:t>
            </a:r>
            <a:r>
              <a:rPr lang="ja-JP" altLang="en-US" sz="4800" dirty="0"/>
              <a:t>ｴﾌﾋﾟｰｴｽ </a:t>
            </a:r>
            <a:r>
              <a:rPr lang="en-US" altLang="ja-JP" sz="4800" dirty="0"/>
              <a:t>)</a:t>
            </a:r>
          </a:p>
        </p:txBody>
      </p:sp>
      <p:sp>
        <p:nvSpPr>
          <p:cNvPr id="3" name="テキスト ボックス 2">
            <a:extLst>
              <a:ext uri="{FF2B5EF4-FFF2-40B4-BE49-F238E27FC236}">
                <a16:creationId xmlns:a16="http://schemas.microsoft.com/office/drawing/2014/main" id="{2D8C52A6-90A8-8CF5-01F3-D45FC58BC4E2}"/>
              </a:ext>
            </a:extLst>
          </p:cNvPr>
          <p:cNvSpPr txBox="1"/>
          <p:nvPr/>
        </p:nvSpPr>
        <p:spPr>
          <a:xfrm>
            <a:off x="1782147" y="2391748"/>
            <a:ext cx="9301488" cy="3108543"/>
          </a:xfrm>
          <a:prstGeom prst="rect">
            <a:avLst/>
          </a:prstGeom>
          <a:noFill/>
        </p:spPr>
        <p:txBody>
          <a:bodyPr wrap="square" rtlCol="0">
            <a:spAutoFit/>
          </a:bodyPr>
          <a:lstStyle/>
          <a:p>
            <a:r>
              <a:rPr lang="ja-JP" altLang="en-US" sz="2800" b="1" dirty="0"/>
              <a:t>アニメや映画では、スクリーンに形を映写します。</a:t>
            </a:r>
            <a:endParaRPr lang="en-US" altLang="ja-JP" sz="2800" b="1" dirty="0"/>
          </a:p>
          <a:p>
            <a:r>
              <a:rPr lang="ja-JP" altLang="en-US" sz="2800" b="1" dirty="0"/>
              <a:t>すごい早さで形を変えていくことで、動いているように見せています。映画は </a:t>
            </a:r>
            <a:r>
              <a:rPr lang="en-US" altLang="ja-JP" sz="2800" b="1" dirty="0"/>
              <a:t>24fps</a:t>
            </a:r>
            <a:r>
              <a:rPr lang="ja-JP" altLang="en-US" sz="2800" b="1" dirty="0"/>
              <a:t>が多く ハイビジョンは </a:t>
            </a:r>
            <a:r>
              <a:rPr lang="en-US" altLang="ja-JP" sz="2800" b="1" dirty="0"/>
              <a:t>60fps</a:t>
            </a:r>
            <a:r>
              <a:rPr lang="ja-JP" altLang="en-US" sz="2800" b="1" dirty="0"/>
              <a:t>と言われています。</a:t>
            </a:r>
            <a:endParaRPr lang="en-US" altLang="ja-JP" sz="2800" b="1" dirty="0"/>
          </a:p>
          <a:p>
            <a:endParaRPr kumimoji="1" lang="en-US" altLang="ja-JP" sz="2800" b="1" dirty="0"/>
          </a:p>
          <a:p>
            <a:r>
              <a:rPr lang="en-US" altLang="ja-JP" sz="2800" b="1" dirty="0">
                <a:solidFill>
                  <a:srgbClr val="FF0000"/>
                </a:solidFill>
              </a:rPr>
              <a:t>p</a:t>
            </a:r>
            <a:r>
              <a:rPr kumimoji="1" lang="en-US" altLang="ja-JP" sz="2800" b="1" dirty="0">
                <a:solidFill>
                  <a:srgbClr val="FF0000"/>
                </a:solidFill>
              </a:rPr>
              <a:t>5.js </a:t>
            </a:r>
            <a:r>
              <a:rPr kumimoji="1" lang="ja-JP" altLang="en-US" sz="2800" b="1" dirty="0">
                <a:solidFill>
                  <a:srgbClr val="FF0000"/>
                </a:solidFill>
              </a:rPr>
              <a:t>は、</a:t>
            </a:r>
            <a:r>
              <a:rPr kumimoji="1" lang="en-US" altLang="ja-JP" sz="2800" b="1" dirty="0">
                <a:solidFill>
                  <a:srgbClr val="FF0000"/>
                </a:solidFill>
              </a:rPr>
              <a:t>30 fps</a:t>
            </a:r>
            <a:r>
              <a:rPr kumimoji="1" lang="en-US" altLang="ja-JP" sz="2800" b="1" dirty="0"/>
              <a:t> </a:t>
            </a:r>
            <a:r>
              <a:rPr kumimoji="1" lang="ja-JP" altLang="en-US" sz="2800" b="1" dirty="0"/>
              <a:t>です </a:t>
            </a:r>
            <a:r>
              <a:rPr kumimoji="1" lang="en-US" altLang="ja-JP" sz="2800" b="1" dirty="0"/>
              <a:t>( 1</a:t>
            </a:r>
            <a:r>
              <a:rPr kumimoji="1" lang="ja-JP" altLang="en-US" sz="2800" b="1" dirty="0"/>
              <a:t>秒間に</a:t>
            </a:r>
            <a:r>
              <a:rPr kumimoji="1" lang="en-US" altLang="ja-JP" sz="2800" b="1" dirty="0"/>
              <a:t>30</a:t>
            </a:r>
            <a:r>
              <a:rPr kumimoji="1" lang="ja-JP" altLang="en-US" sz="2800" b="1" dirty="0"/>
              <a:t>回 </a:t>
            </a:r>
            <a:r>
              <a:rPr kumimoji="1" lang="en-US" altLang="ja-JP" sz="2800" b="1" dirty="0"/>
              <a:t>)</a:t>
            </a:r>
          </a:p>
          <a:p>
            <a:r>
              <a:rPr lang="ja-JP" altLang="en-US" sz="2800" b="1" dirty="0"/>
              <a:t>このとき１フレームは </a:t>
            </a:r>
            <a:r>
              <a:rPr lang="en-US" altLang="ja-JP" sz="2800" b="1" dirty="0"/>
              <a:t>1000 </a:t>
            </a:r>
            <a:r>
              <a:rPr lang="ja-JP" altLang="en-US" sz="2800" b="1" dirty="0"/>
              <a:t>ﾐﾘ秒 </a:t>
            </a:r>
            <a:r>
              <a:rPr lang="en-US" altLang="ja-JP" sz="2800" b="1" dirty="0"/>
              <a:t>÷ 30 = 33 </a:t>
            </a:r>
            <a:r>
              <a:rPr lang="ja-JP" altLang="en-US" sz="2800" b="1" dirty="0"/>
              <a:t>ﾐﾘ秒</a:t>
            </a:r>
            <a:endParaRPr kumimoji="1" lang="ja-JP" altLang="en-US" sz="2800" b="1" dirty="0"/>
          </a:p>
        </p:txBody>
      </p:sp>
    </p:spTree>
    <p:extLst>
      <p:ext uri="{BB962C8B-B14F-4D97-AF65-F5344CB8AC3E}">
        <p14:creationId xmlns:p14="http://schemas.microsoft.com/office/powerpoint/2010/main" val="3415305322"/>
      </p:ext>
    </p:extLst>
  </p:cSld>
  <p:clrMapOvr>
    <a:masterClrMapping/>
  </p:clrMapOvr>
  <mc:AlternateContent xmlns:mc="http://schemas.openxmlformats.org/markup-compatibility/2006" xmlns:p14="http://schemas.microsoft.com/office/powerpoint/2010/main">
    <mc:Choice Requires="p14">
      <p:transition p14:dur="10" advClick="0" advTm="12000"/>
    </mc:Choice>
    <mc:Fallback xmlns="">
      <p:transition advClick="0" advTm="1200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b="1" dirty="0"/>
              <a:t>FPS</a:t>
            </a:r>
            <a:r>
              <a:rPr lang="en-US" altLang="ja-JP" sz="4800" dirty="0"/>
              <a:t>( </a:t>
            </a:r>
            <a:r>
              <a:rPr lang="ja-JP" altLang="en-US" sz="4800" dirty="0"/>
              <a:t>ｴﾌﾋﾟｰｴｽ </a:t>
            </a:r>
            <a:r>
              <a:rPr lang="en-US" altLang="ja-JP" sz="4800" dirty="0"/>
              <a:t>)</a:t>
            </a:r>
          </a:p>
        </p:txBody>
      </p:sp>
      <p:sp>
        <p:nvSpPr>
          <p:cNvPr id="4" name="四角形: 角を丸くする 3">
            <a:extLst>
              <a:ext uri="{FF2B5EF4-FFF2-40B4-BE49-F238E27FC236}">
                <a16:creationId xmlns:a16="http://schemas.microsoft.com/office/drawing/2014/main" id="{D6757F5E-0AEA-504D-5605-892EEDC2FB85}"/>
              </a:ext>
            </a:extLst>
          </p:cNvPr>
          <p:cNvSpPr/>
          <p:nvPr/>
        </p:nvSpPr>
        <p:spPr>
          <a:xfrm>
            <a:off x="1081881" y="3610947"/>
            <a:ext cx="2012302" cy="2043404"/>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5" name="楕円 4">
            <a:extLst>
              <a:ext uri="{FF2B5EF4-FFF2-40B4-BE49-F238E27FC236}">
                <a16:creationId xmlns:a16="http://schemas.microsoft.com/office/drawing/2014/main" id="{E9533C4E-1045-837F-8E29-022B055DFE26}"/>
              </a:ext>
            </a:extLst>
          </p:cNvPr>
          <p:cNvSpPr/>
          <p:nvPr/>
        </p:nvSpPr>
        <p:spPr>
          <a:xfrm>
            <a:off x="1283855" y="4608945"/>
            <a:ext cx="230907" cy="240146"/>
          </a:xfrm>
          <a:prstGeom prst="ellips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6" name="矢印: 下 5">
            <a:extLst>
              <a:ext uri="{FF2B5EF4-FFF2-40B4-BE49-F238E27FC236}">
                <a16:creationId xmlns:a16="http://schemas.microsoft.com/office/drawing/2014/main" id="{E8DC1068-17E1-93DB-6BE1-E55BB94E4D63}"/>
              </a:ext>
            </a:extLst>
          </p:cNvPr>
          <p:cNvSpPr/>
          <p:nvPr/>
        </p:nvSpPr>
        <p:spPr>
          <a:xfrm>
            <a:off x="1902691" y="3286072"/>
            <a:ext cx="267854" cy="285856"/>
          </a:xfrm>
          <a:prstGeom prst="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240A6441-CC50-9008-0375-AD1D6DCFD748}"/>
              </a:ext>
            </a:extLst>
          </p:cNvPr>
          <p:cNvSpPr txBox="1"/>
          <p:nvPr/>
        </p:nvSpPr>
        <p:spPr>
          <a:xfrm>
            <a:off x="1626214" y="2931396"/>
            <a:ext cx="923636" cy="369332"/>
          </a:xfrm>
          <a:prstGeom prst="rect">
            <a:avLst/>
          </a:prstGeom>
          <a:noFill/>
        </p:spPr>
        <p:txBody>
          <a:bodyPr wrap="square" rtlCol="0">
            <a:spAutoFit/>
          </a:bodyPr>
          <a:lstStyle/>
          <a:p>
            <a:r>
              <a:rPr kumimoji="1" lang="en-US" altLang="ja-JP" dirty="0"/>
              <a:t>draw()</a:t>
            </a:r>
            <a:endParaRPr kumimoji="1" lang="ja-JP" altLang="en-US" dirty="0"/>
          </a:p>
        </p:txBody>
      </p:sp>
      <p:sp>
        <p:nvSpPr>
          <p:cNvPr id="8" name="四角形: 角を丸くする 7">
            <a:extLst>
              <a:ext uri="{FF2B5EF4-FFF2-40B4-BE49-F238E27FC236}">
                <a16:creationId xmlns:a16="http://schemas.microsoft.com/office/drawing/2014/main" id="{85365DBC-B860-A547-1CF9-B5C82872CDA9}"/>
              </a:ext>
            </a:extLst>
          </p:cNvPr>
          <p:cNvSpPr/>
          <p:nvPr/>
        </p:nvSpPr>
        <p:spPr>
          <a:xfrm>
            <a:off x="3147767" y="3601710"/>
            <a:ext cx="2012302" cy="2043404"/>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8DB212C4-AEAD-0B9E-41C7-3A32E62F571A}"/>
              </a:ext>
            </a:extLst>
          </p:cNvPr>
          <p:cNvSpPr/>
          <p:nvPr/>
        </p:nvSpPr>
        <p:spPr>
          <a:xfrm>
            <a:off x="3746314" y="5098700"/>
            <a:ext cx="230907" cy="240146"/>
          </a:xfrm>
          <a:prstGeom prst="ellips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0" name="矢印: 下 9">
            <a:extLst>
              <a:ext uri="{FF2B5EF4-FFF2-40B4-BE49-F238E27FC236}">
                <a16:creationId xmlns:a16="http://schemas.microsoft.com/office/drawing/2014/main" id="{CFC9755D-7A2E-DC46-C66F-0E7FA639B308}"/>
              </a:ext>
            </a:extLst>
          </p:cNvPr>
          <p:cNvSpPr/>
          <p:nvPr/>
        </p:nvSpPr>
        <p:spPr>
          <a:xfrm>
            <a:off x="3990156" y="3315854"/>
            <a:ext cx="267854" cy="285856"/>
          </a:xfrm>
          <a:prstGeom prst="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B7B23DAC-B3D3-459E-2BF1-6E31E0DF3689}"/>
              </a:ext>
            </a:extLst>
          </p:cNvPr>
          <p:cNvSpPr txBox="1"/>
          <p:nvPr/>
        </p:nvSpPr>
        <p:spPr>
          <a:xfrm>
            <a:off x="3729081" y="2931170"/>
            <a:ext cx="923636" cy="369332"/>
          </a:xfrm>
          <a:prstGeom prst="rect">
            <a:avLst/>
          </a:prstGeom>
          <a:noFill/>
        </p:spPr>
        <p:txBody>
          <a:bodyPr wrap="square" rtlCol="0">
            <a:spAutoFit/>
          </a:bodyPr>
          <a:lstStyle/>
          <a:p>
            <a:r>
              <a:rPr kumimoji="1" lang="en-US" altLang="ja-JP" dirty="0"/>
              <a:t>draw()</a:t>
            </a:r>
            <a:endParaRPr kumimoji="1" lang="ja-JP" altLang="en-US" dirty="0"/>
          </a:p>
        </p:txBody>
      </p:sp>
      <p:sp>
        <p:nvSpPr>
          <p:cNvPr id="12" name="四角形: 角を丸くする 11">
            <a:extLst>
              <a:ext uri="{FF2B5EF4-FFF2-40B4-BE49-F238E27FC236}">
                <a16:creationId xmlns:a16="http://schemas.microsoft.com/office/drawing/2014/main" id="{37E62188-A8D1-65C7-D429-EA32D1638E1D}"/>
              </a:ext>
            </a:extLst>
          </p:cNvPr>
          <p:cNvSpPr/>
          <p:nvPr/>
        </p:nvSpPr>
        <p:spPr>
          <a:xfrm>
            <a:off x="5213653" y="3610947"/>
            <a:ext cx="2012302" cy="2043404"/>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22409A65-6682-A96B-20B9-64CB0D319BF1}"/>
              </a:ext>
            </a:extLst>
          </p:cNvPr>
          <p:cNvSpPr/>
          <p:nvPr/>
        </p:nvSpPr>
        <p:spPr>
          <a:xfrm>
            <a:off x="6017826" y="5404968"/>
            <a:ext cx="230907" cy="240146"/>
          </a:xfrm>
          <a:prstGeom prst="ellips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4" name="矢印: 下 13">
            <a:extLst>
              <a:ext uri="{FF2B5EF4-FFF2-40B4-BE49-F238E27FC236}">
                <a16:creationId xmlns:a16="http://schemas.microsoft.com/office/drawing/2014/main" id="{73CEC5E5-08B4-87B5-41B9-00A5CF810ACF}"/>
              </a:ext>
            </a:extLst>
          </p:cNvPr>
          <p:cNvSpPr/>
          <p:nvPr/>
        </p:nvSpPr>
        <p:spPr>
          <a:xfrm>
            <a:off x="6064037" y="3319323"/>
            <a:ext cx="267854" cy="285856"/>
          </a:xfrm>
          <a:prstGeom prst="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5" name="テキスト ボックス 14">
            <a:extLst>
              <a:ext uri="{FF2B5EF4-FFF2-40B4-BE49-F238E27FC236}">
                <a16:creationId xmlns:a16="http://schemas.microsoft.com/office/drawing/2014/main" id="{B508BA0E-D7C4-D9B4-5FA7-6B4FDA0593D4}"/>
              </a:ext>
            </a:extLst>
          </p:cNvPr>
          <p:cNvSpPr txBox="1"/>
          <p:nvPr/>
        </p:nvSpPr>
        <p:spPr>
          <a:xfrm>
            <a:off x="5787560" y="2955411"/>
            <a:ext cx="923636" cy="369332"/>
          </a:xfrm>
          <a:prstGeom prst="rect">
            <a:avLst/>
          </a:prstGeom>
          <a:noFill/>
        </p:spPr>
        <p:txBody>
          <a:bodyPr wrap="square" rtlCol="0">
            <a:spAutoFit/>
          </a:bodyPr>
          <a:lstStyle/>
          <a:p>
            <a:r>
              <a:rPr kumimoji="1" lang="en-US" altLang="ja-JP" dirty="0"/>
              <a:t>draw()</a:t>
            </a:r>
            <a:endParaRPr kumimoji="1" lang="ja-JP" altLang="en-US" dirty="0"/>
          </a:p>
        </p:txBody>
      </p:sp>
      <p:sp>
        <p:nvSpPr>
          <p:cNvPr id="16" name="四角形: 角を丸くする 15">
            <a:extLst>
              <a:ext uri="{FF2B5EF4-FFF2-40B4-BE49-F238E27FC236}">
                <a16:creationId xmlns:a16="http://schemas.microsoft.com/office/drawing/2014/main" id="{44D2E152-1228-B5DF-F951-1238BEA9E5BB}"/>
              </a:ext>
            </a:extLst>
          </p:cNvPr>
          <p:cNvSpPr/>
          <p:nvPr/>
        </p:nvSpPr>
        <p:spPr>
          <a:xfrm>
            <a:off x="7301706" y="3587243"/>
            <a:ext cx="2012302" cy="2043404"/>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sp>
        <p:nvSpPr>
          <p:cNvPr id="17" name="楕円 16">
            <a:extLst>
              <a:ext uri="{FF2B5EF4-FFF2-40B4-BE49-F238E27FC236}">
                <a16:creationId xmlns:a16="http://schemas.microsoft.com/office/drawing/2014/main" id="{D7EA5F46-A14D-D208-28E5-79A5C82271EE}"/>
              </a:ext>
            </a:extLst>
          </p:cNvPr>
          <p:cNvSpPr/>
          <p:nvPr/>
        </p:nvSpPr>
        <p:spPr>
          <a:xfrm>
            <a:off x="8388859" y="5164821"/>
            <a:ext cx="230907" cy="240146"/>
          </a:xfrm>
          <a:prstGeom prst="ellips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 name="矢印: 下 17">
            <a:extLst>
              <a:ext uri="{FF2B5EF4-FFF2-40B4-BE49-F238E27FC236}">
                <a16:creationId xmlns:a16="http://schemas.microsoft.com/office/drawing/2014/main" id="{593DB929-71FC-2ECD-3A2F-972BAFB6D9D6}"/>
              </a:ext>
            </a:extLst>
          </p:cNvPr>
          <p:cNvSpPr/>
          <p:nvPr/>
        </p:nvSpPr>
        <p:spPr>
          <a:xfrm>
            <a:off x="8122516" y="3262368"/>
            <a:ext cx="267854" cy="285856"/>
          </a:xfrm>
          <a:prstGeom prst="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19" name="テキスト ボックス 18">
            <a:extLst>
              <a:ext uri="{FF2B5EF4-FFF2-40B4-BE49-F238E27FC236}">
                <a16:creationId xmlns:a16="http://schemas.microsoft.com/office/drawing/2014/main" id="{F4868109-2371-F680-87C4-CE98DE67B051}"/>
              </a:ext>
            </a:extLst>
          </p:cNvPr>
          <p:cNvSpPr txBox="1"/>
          <p:nvPr/>
        </p:nvSpPr>
        <p:spPr>
          <a:xfrm>
            <a:off x="7846039" y="2907692"/>
            <a:ext cx="923636" cy="369332"/>
          </a:xfrm>
          <a:prstGeom prst="rect">
            <a:avLst/>
          </a:prstGeom>
          <a:noFill/>
        </p:spPr>
        <p:txBody>
          <a:bodyPr wrap="square" rtlCol="0">
            <a:spAutoFit/>
          </a:bodyPr>
          <a:lstStyle/>
          <a:p>
            <a:r>
              <a:rPr kumimoji="1" lang="en-US" altLang="ja-JP" dirty="0"/>
              <a:t>draw()</a:t>
            </a:r>
            <a:endParaRPr kumimoji="1" lang="ja-JP" altLang="en-US" dirty="0"/>
          </a:p>
        </p:txBody>
      </p:sp>
      <p:sp>
        <p:nvSpPr>
          <p:cNvPr id="20" name="四角形: 角を丸くする 19">
            <a:extLst>
              <a:ext uri="{FF2B5EF4-FFF2-40B4-BE49-F238E27FC236}">
                <a16:creationId xmlns:a16="http://schemas.microsoft.com/office/drawing/2014/main" id="{2F6D6E7E-15D9-36CF-ECDE-F33AE2A5AAA0}"/>
              </a:ext>
            </a:extLst>
          </p:cNvPr>
          <p:cNvSpPr/>
          <p:nvPr/>
        </p:nvSpPr>
        <p:spPr>
          <a:xfrm>
            <a:off x="9366949" y="3589857"/>
            <a:ext cx="2012302" cy="2043404"/>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21" name="楕円 20">
            <a:extLst>
              <a:ext uri="{FF2B5EF4-FFF2-40B4-BE49-F238E27FC236}">
                <a16:creationId xmlns:a16="http://schemas.microsoft.com/office/drawing/2014/main" id="{FB2B0F02-568A-8661-A3BE-1CB87B5C976F}"/>
              </a:ext>
            </a:extLst>
          </p:cNvPr>
          <p:cNvSpPr/>
          <p:nvPr/>
        </p:nvSpPr>
        <p:spPr>
          <a:xfrm>
            <a:off x="10801977" y="4729018"/>
            <a:ext cx="230907" cy="240146"/>
          </a:xfrm>
          <a:prstGeom prst="ellips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22" name="矢印: 下 21">
            <a:extLst>
              <a:ext uri="{FF2B5EF4-FFF2-40B4-BE49-F238E27FC236}">
                <a16:creationId xmlns:a16="http://schemas.microsoft.com/office/drawing/2014/main" id="{C40B7BB8-FB24-D329-E538-317D5C6DD99C}"/>
              </a:ext>
            </a:extLst>
          </p:cNvPr>
          <p:cNvSpPr/>
          <p:nvPr/>
        </p:nvSpPr>
        <p:spPr>
          <a:xfrm>
            <a:off x="10180995" y="3277024"/>
            <a:ext cx="267854" cy="285856"/>
          </a:xfrm>
          <a:prstGeom prst="down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5130A689-717B-C1F6-FB6C-CF182344A7B7}"/>
              </a:ext>
            </a:extLst>
          </p:cNvPr>
          <p:cNvSpPr txBox="1"/>
          <p:nvPr/>
        </p:nvSpPr>
        <p:spPr>
          <a:xfrm>
            <a:off x="9904518" y="2922348"/>
            <a:ext cx="923636" cy="369332"/>
          </a:xfrm>
          <a:prstGeom prst="rect">
            <a:avLst/>
          </a:prstGeom>
          <a:noFill/>
        </p:spPr>
        <p:txBody>
          <a:bodyPr wrap="square" rtlCol="0">
            <a:spAutoFit/>
          </a:bodyPr>
          <a:lstStyle/>
          <a:p>
            <a:r>
              <a:rPr kumimoji="1" lang="en-US" altLang="ja-JP" dirty="0"/>
              <a:t>draw()</a:t>
            </a:r>
            <a:endParaRPr kumimoji="1" lang="ja-JP" altLang="en-US" dirty="0"/>
          </a:p>
        </p:txBody>
      </p:sp>
      <p:sp>
        <p:nvSpPr>
          <p:cNvPr id="24" name="テキスト ボックス 23">
            <a:extLst>
              <a:ext uri="{FF2B5EF4-FFF2-40B4-BE49-F238E27FC236}">
                <a16:creationId xmlns:a16="http://schemas.microsoft.com/office/drawing/2014/main" id="{3051224F-B016-FC60-4EAE-378ECEFB3AA1}"/>
              </a:ext>
            </a:extLst>
          </p:cNvPr>
          <p:cNvSpPr txBox="1"/>
          <p:nvPr/>
        </p:nvSpPr>
        <p:spPr>
          <a:xfrm>
            <a:off x="2170545" y="5916503"/>
            <a:ext cx="8566775" cy="646331"/>
          </a:xfrm>
          <a:prstGeom prst="rect">
            <a:avLst/>
          </a:prstGeom>
          <a:noFill/>
        </p:spPr>
        <p:txBody>
          <a:bodyPr wrap="square" rtlCol="0">
            <a:spAutoFit/>
          </a:bodyPr>
          <a:lstStyle/>
          <a:p>
            <a:r>
              <a:rPr kumimoji="1" lang="en-US" altLang="ja-JP" dirty="0"/>
              <a:t>33</a:t>
            </a:r>
            <a:r>
              <a:rPr kumimoji="1" lang="ja-JP" altLang="en-US" dirty="0"/>
              <a:t>ﾐﾘ秒の間隔で  </a:t>
            </a:r>
            <a:r>
              <a:rPr kumimoji="1" lang="en-US" altLang="ja-JP" dirty="0"/>
              <a:t>draw() </a:t>
            </a:r>
            <a:r>
              <a:rPr kumimoji="1" lang="ja-JP" altLang="en-US" dirty="0"/>
              <a:t>が動きます。</a:t>
            </a:r>
            <a:r>
              <a:rPr kumimoji="1" lang="en-US" altLang="ja-JP" dirty="0"/>
              <a:t>draw() </a:t>
            </a:r>
            <a:r>
              <a:rPr kumimoji="1" lang="ja-JP" altLang="en-US" dirty="0"/>
              <a:t>の中で 円の位置を変えていきます。</a:t>
            </a:r>
            <a:endParaRPr kumimoji="1" lang="en-US" altLang="ja-JP" dirty="0"/>
          </a:p>
          <a:p>
            <a:r>
              <a:rPr lang="ja-JP" altLang="en-US" dirty="0"/>
              <a:t>例えば、ボールが 落ちていき、跳ね返るように見えるわけです。</a:t>
            </a:r>
            <a:r>
              <a:rPr kumimoji="1" lang="en-US" altLang="ja-JP" dirty="0"/>
              <a:t> </a:t>
            </a:r>
            <a:endParaRPr kumimoji="1" lang="ja-JP" altLang="en-US" dirty="0"/>
          </a:p>
        </p:txBody>
      </p:sp>
      <p:cxnSp>
        <p:nvCxnSpPr>
          <p:cNvPr id="26" name="直線コネクタ 25">
            <a:extLst>
              <a:ext uri="{FF2B5EF4-FFF2-40B4-BE49-F238E27FC236}">
                <a16:creationId xmlns:a16="http://schemas.microsoft.com/office/drawing/2014/main" id="{8796A35E-80B1-AB37-1076-69DA1176CF0F}"/>
              </a:ext>
            </a:extLst>
          </p:cNvPr>
          <p:cNvCxnSpPr/>
          <p:nvPr/>
        </p:nvCxnSpPr>
        <p:spPr>
          <a:xfrm>
            <a:off x="2036618" y="2401455"/>
            <a:ext cx="0" cy="434109"/>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直線コネクタ 26">
            <a:extLst>
              <a:ext uri="{FF2B5EF4-FFF2-40B4-BE49-F238E27FC236}">
                <a16:creationId xmlns:a16="http://schemas.microsoft.com/office/drawing/2014/main" id="{38E58477-F47A-F950-F37E-29504BBA086C}"/>
              </a:ext>
            </a:extLst>
          </p:cNvPr>
          <p:cNvCxnSpPr/>
          <p:nvPr/>
        </p:nvCxnSpPr>
        <p:spPr>
          <a:xfrm>
            <a:off x="4124083" y="2401455"/>
            <a:ext cx="0" cy="434109"/>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27F48236-92B4-6F26-844A-CD072304420F}"/>
              </a:ext>
            </a:extLst>
          </p:cNvPr>
          <p:cNvCxnSpPr/>
          <p:nvPr/>
        </p:nvCxnSpPr>
        <p:spPr>
          <a:xfrm>
            <a:off x="6150552" y="2401454"/>
            <a:ext cx="0" cy="434109"/>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線コネクタ 28">
            <a:extLst>
              <a:ext uri="{FF2B5EF4-FFF2-40B4-BE49-F238E27FC236}">
                <a16:creationId xmlns:a16="http://schemas.microsoft.com/office/drawing/2014/main" id="{7112BC9D-8342-F944-BA9B-C0BDDC2774F4}"/>
              </a:ext>
            </a:extLst>
          </p:cNvPr>
          <p:cNvCxnSpPr/>
          <p:nvPr/>
        </p:nvCxnSpPr>
        <p:spPr>
          <a:xfrm>
            <a:off x="8238017" y="2401454"/>
            <a:ext cx="0" cy="434109"/>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C6D7DB8D-AC87-450F-73D9-9EA13E592795}"/>
              </a:ext>
            </a:extLst>
          </p:cNvPr>
          <p:cNvCxnSpPr/>
          <p:nvPr/>
        </p:nvCxnSpPr>
        <p:spPr>
          <a:xfrm>
            <a:off x="10314922" y="2401454"/>
            <a:ext cx="0" cy="434109"/>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F8F09CDB-8E4C-569A-DE17-3ABF25356E08}"/>
              </a:ext>
            </a:extLst>
          </p:cNvPr>
          <p:cNvCxnSpPr/>
          <p:nvPr/>
        </p:nvCxnSpPr>
        <p:spPr>
          <a:xfrm>
            <a:off x="2170545" y="2618508"/>
            <a:ext cx="181961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B759E654-B483-CCAB-2F11-89002030DEE4}"/>
              </a:ext>
            </a:extLst>
          </p:cNvPr>
          <p:cNvCxnSpPr/>
          <p:nvPr/>
        </p:nvCxnSpPr>
        <p:spPr>
          <a:xfrm>
            <a:off x="4258010" y="2618508"/>
            <a:ext cx="181961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494C18D1-1CC0-7700-6C1A-5A0FC75BE1AB}"/>
              </a:ext>
            </a:extLst>
          </p:cNvPr>
          <p:cNvCxnSpPr/>
          <p:nvPr/>
        </p:nvCxnSpPr>
        <p:spPr>
          <a:xfrm>
            <a:off x="6298994" y="2618508"/>
            <a:ext cx="181961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直線矢印コネクタ 35">
            <a:extLst>
              <a:ext uri="{FF2B5EF4-FFF2-40B4-BE49-F238E27FC236}">
                <a16:creationId xmlns:a16="http://schemas.microsoft.com/office/drawing/2014/main" id="{C810321B-1E09-0BA4-F0DC-FBEE44E711F9}"/>
              </a:ext>
            </a:extLst>
          </p:cNvPr>
          <p:cNvCxnSpPr/>
          <p:nvPr/>
        </p:nvCxnSpPr>
        <p:spPr>
          <a:xfrm>
            <a:off x="8388859" y="2618508"/>
            <a:ext cx="1819611"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テキスト ボックス 36">
            <a:extLst>
              <a:ext uri="{FF2B5EF4-FFF2-40B4-BE49-F238E27FC236}">
                <a16:creationId xmlns:a16="http://schemas.microsoft.com/office/drawing/2014/main" id="{9A3FED3D-6D5A-931A-6D79-DB398968C0D0}"/>
              </a:ext>
            </a:extLst>
          </p:cNvPr>
          <p:cNvSpPr txBox="1"/>
          <p:nvPr/>
        </p:nvSpPr>
        <p:spPr>
          <a:xfrm>
            <a:off x="2714956" y="2305285"/>
            <a:ext cx="915108" cy="369332"/>
          </a:xfrm>
          <a:prstGeom prst="rect">
            <a:avLst/>
          </a:prstGeom>
          <a:noFill/>
        </p:spPr>
        <p:txBody>
          <a:bodyPr wrap="square" rtlCol="0">
            <a:spAutoFit/>
          </a:bodyPr>
          <a:lstStyle/>
          <a:p>
            <a:r>
              <a:rPr kumimoji="1" lang="en-US" altLang="ja-JP" dirty="0"/>
              <a:t>33</a:t>
            </a:r>
            <a:r>
              <a:rPr kumimoji="1" lang="ja-JP" altLang="en-US" dirty="0"/>
              <a:t>ﾐﾘ秒</a:t>
            </a:r>
          </a:p>
        </p:txBody>
      </p:sp>
      <p:sp>
        <p:nvSpPr>
          <p:cNvPr id="38" name="テキスト ボックス 37">
            <a:extLst>
              <a:ext uri="{FF2B5EF4-FFF2-40B4-BE49-F238E27FC236}">
                <a16:creationId xmlns:a16="http://schemas.microsoft.com/office/drawing/2014/main" id="{8FD5B304-B5FD-A701-F7A9-D3B40922465E}"/>
              </a:ext>
            </a:extLst>
          </p:cNvPr>
          <p:cNvSpPr txBox="1"/>
          <p:nvPr/>
        </p:nvSpPr>
        <p:spPr>
          <a:xfrm>
            <a:off x="4752780" y="2308544"/>
            <a:ext cx="915108" cy="369332"/>
          </a:xfrm>
          <a:prstGeom prst="rect">
            <a:avLst/>
          </a:prstGeom>
          <a:noFill/>
        </p:spPr>
        <p:txBody>
          <a:bodyPr wrap="square" rtlCol="0">
            <a:spAutoFit/>
          </a:bodyPr>
          <a:lstStyle/>
          <a:p>
            <a:r>
              <a:rPr kumimoji="1" lang="en-US" altLang="ja-JP" dirty="0"/>
              <a:t>33</a:t>
            </a:r>
            <a:r>
              <a:rPr kumimoji="1" lang="ja-JP" altLang="en-US" dirty="0"/>
              <a:t>ﾐﾘ秒</a:t>
            </a:r>
          </a:p>
        </p:txBody>
      </p:sp>
      <p:sp>
        <p:nvSpPr>
          <p:cNvPr id="39" name="テキスト ボックス 38">
            <a:extLst>
              <a:ext uri="{FF2B5EF4-FFF2-40B4-BE49-F238E27FC236}">
                <a16:creationId xmlns:a16="http://schemas.microsoft.com/office/drawing/2014/main" id="{C22CA01C-F73A-D5A8-E45F-E43598204B48}"/>
              </a:ext>
            </a:extLst>
          </p:cNvPr>
          <p:cNvSpPr txBox="1"/>
          <p:nvPr/>
        </p:nvSpPr>
        <p:spPr>
          <a:xfrm>
            <a:off x="6761949" y="2314296"/>
            <a:ext cx="915108" cy="369332"/>
          </a:xfrm>
          <a:prstGeom prst="rect">
            <a:avLst/>
          </a:prstGeom>
          <a:noFill/>
        </p:spPr>
        <p:txBody>
          <a:bodyPr wrap="square" rtlCol="0">
            <a:spAutoFit/>
          </a:bodyPr>
          <a:lstStyle/>
          <a:p>
            <a:r>
              <a:rPr kumimoji="1" lang="en-US" altLang="ja-JP" dirty="0"/>
              <a:t>33</a:t>
            </a:r>
            <a:r>
              <a:rPr kumimoji="1" lang="ja-JP" altLang="en-US" dirty="0"/>
              <a:t>ﾐﾘ秒</a:t>
            </a:r>
          </a:p>
        </p:txBody>
      </p:sp>
      <p:sp>
        <p:nvSpPr>
          <p:cNvPr id="40" name="テキスト ボックス 39">
            <a:extLst>
              <a:ext uri="{FF2B5EF4-FFF2-40B4-BE49-F238E27FC236}">
                <a16:creationId xmlns:a16="http://schemas.microsoft.com/office/drawing/2014/main" id="{26D7405F-2C0B-FA24-1DC3-99D00DA08BFD}"/>
              </a:ext>
            </a:extLst>
          </p:cNvPr>
          <p:cNvSpPr txBox="1"/>
          <p:nvPr/>
        </p:nvSpPr>
        <p:spPr>
          <a:xfrm>
            <a:off x="8856454" y="2306912"/>
            <a:ext cx="915108" cy="369332"/>
          </a:xfrm>
          <a:prstGeom prst="rect">
            <a:avLst/>
          </a:prstGeom>
          <a:noFill/>
        </p:spPr>
        <p:txBody>
          <a:bodyPr wrap="square" rtlCol="0">
            <a:spAutoFit/>
          </a:bodyPr>
          <a:lstStyle/>
          <a:p>
            <a:r>
              <a:rPr kumimoji="1" lang="en-US" altLang="ja-JP" dirty="0"/>
              <a:t>33</a:t>
            </a:r>
            <a:r>
              <a:rPr kumimoji="1" lang="ja-JP" altLang="en-US" dirty="0"/>
              <a:t>ﾐﾘ秒</a:t>
            </a:r>
          </a:p>
        </p:txBody>
      </p:sp>
    </p:spTree>
    <p:extLst>
      <p:ext uri="{BB962C8B-B14F-4D97-AF65-F5344CB8AC3E}">
        <p14:creationId xmlns:p14="http://schemas.microsoft.com/office/powerpoint/2010/main" val="2426629115"/>
      </p:ext>
    </p:extLst>
  </p:cSld>
  <p:clrMapOvr>
    <a:masterClrMapping/>
  </p:clrMapOvr>
  <mc:AlternateContent xmlns:mc="http://schemas.openxmlformats.org/markup-compatibility/2006" xmlns:p14="http://schemas.microsoft.com/office/powerpoint/2010/main">
    <mc:Choice Requires="p14">
      <p:transition p14:dur="10" advClick="0" advTm="10000"/>
    </mc:Choice>
    <mc:Fallback xmlns="">
      <p:transition advClick="0" advTm="1000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ja-JP" altLang="en-US" sz="4800" b="1" dirty="0">
                <a:solidFill>
                  <a:srgbClr val="FF0000"/>
                </a:solidFill>
              </a:rPr>
              <a:t>色</a:t>
            </a:r>
            <a:r>
              <a:rPr lang="ja-JP" altLang="en-US" sz="4800" b="1" dirty="0"/>
              <a:t> </a:t>
            </a:r>
            <a:r>
              <a:rPr lang="ja-JP" altLang="en-US" sz="4800" b="1" dirty="0">
                <a:solidFill>
                  <a:srgbClr val="00B050"/>
                </a:solidFill>
              </a:rPr>
              <a:t>色</a:t>
            </a:r>
            <a:r>
              <a:rPr lang="ja-JP" altLang="en-US" sz="4800" b="1" dirty="0"/>
              <a:t> </a:t>
            </a:r>
            <a:r>
              <a:rPr lang="ja-JP" altLang="en-US" sz="4800" b="1" dirty="0">
                <a:solidFill>
                  <a:srgbClr val="00B0F0"/>
                </a:solidFill>
              </a:rPr>
              <a:t>色　</a:t>
            </a:r>
            <a:r>
              <a:rPr lang="ja-JP" altLang="en-US" sz="4800" b="1" dirty="0"/>
              <a:t>三原色</a:t>
            </a:r>
            <a:endParaRPr lang="en-US" altLang="ja-JP" sz="4800" dirty="0"/>
          </a:p>
        </p:txBody>
      </p:sp>
      <p:sp>
        <p:nvSpPr>
          <p:cNvPr id="24" name="テキスト ボックス 23">
            <a:extLst>
              <a:ext uri="{FF2B5EF4-FFF2-40B4-BE49-F238E27FC236}">
                <a16:creationId xmlns:a16="http://schemas.microsoft.com/office/drawing/2014/main" id="{3051224F-B016-FC60-4EAE-378ECEFB3AA1}"/>
              </a:ext>
            </a:extLst>
          </p:cNvPr>
          <p:cNvSpPr txBox="1"/>
          <p:nvPr/>
        </p:nvSpPr>
        <p:spPr>
          <a:xfrm>
            <a:off x="1422400" y="2702249"/>
            <a:ext cx="8566775" cy="646331"/>
          </a:xfrm>
          <a:prstGeom prst="rect">
            <a:avLst/>
          </a:prstGeom>
          <a:noFill/>
        </p:spPr>
        <p:txBody>
          <a:bodyPr wrap="square" rtlCol="0">
            <a:spAutoFit/>
          </a:bodyPr>
          <a:lstStyle/>
          <a:p>
            <a:r>
              <a:rPr kumimoji="1" lang="en-US" altLang="ja-JP" sz="3600" dirty="0"/>
              <a:t>RGB ( </a:t>
            </a:r>
            <a:r>
              <a:rPr kumimoji="1" lang="ja-JP" altLang="en-US" sz="3600" b="1" dirty="0">
                <a:solidFill>
                  <a:srgbClr val="FF0000"/>
                </a:solidFill>
              </a:rPr>
              <a:t>赤</a:t>
            </a:r>
            <a:r>
              <a:rPr kumimoji="1" lang="ja-JP" altLang="en-US" sz="3600" dirty="0"/>
              <a:t> </a:t>
            </a:r>
            <a:r>
              <a:rPr kumimoji="1" lang="ja-JP" altLang="en-US" sz="3600" b="1" dirty="0">
                <a:solidFill>
                  <a:srgbClr val="00B050"/>
                </a:solidFill>
              </a:rPr>
              <a:t>緑</a:t>
            </a:r>
            <a:r>
              <a:rPr kumimoji="1" lang="ja-JP" altLang="en-US" sz="3600" b="1" dirty="0"/>
              <a:t> </a:t>
            </a:r>
            <a:r>
              <a:rPr kumimoji="1" lang="ja-JP" altLang="en-US" sz="3600" b="1" dirty="0">
                <a:solidFill>
                  <a:srgbClr val="00B0F0"/>
                </a:solidFill>
              </a:rPr>
              <a:t>青</a:t>
            </a:r>
            <a:r>
              <a:rPr kumimoji="1" lang="ja-JP" altLang="en-US" sz="3600" dirty="0"/>
              <a:t> </a:t>
            </a:r>
            <a:r>
              <a:rPr kumimoji="1" lang="en-US" altLang="ja-JP" sz="3600" dirty="0"/>
              <a:t>) </a:t>
            </a:r>
            <a:r>
              <a:rPr kumimoji="1" lang="ja-JP" altLang="en-US" sz="3600" dirty="0"/>
              <a:t>を使って説明します。 </a:t>
            </a:r>
          </a:p>
        </p:txBody>
      </p:sp>
      <p:sp>
        <p:nvSpPr>
          <p:cNvPr id="3" name="テキスト ボックス 2">
            <a:extLst>
              <a:ext uri="{FF2B5EF4-FFF2-40B4-BE49-F238E27FC236}">
                <a16:creationId xmlns:a16="http://schemas.microsoft.com/office/drawing/2014/main" id="{B3F6A857-00AD-7605-A864-CBB4F3D38B72}"/>
              </a:ext>
            </a:extLst>
          </p:cNvPr>
          <p:cNvSpPr txBox="1"/>
          <p:nvPr/>
        </p:nvSpPr>
        <p:spPr>
          <a:xfrm>
            <a:off x="1422400" y="3788287"/>
            <a:ext cx="8566775" cy="646331"/>
          </a:xfrm>
          <a:prstGeom prst="rect">
            <a:avLst/>
          </a:prstGeom>
          <a:noFill/>
        </p:spPr>
        <p:txBody>
          <a:bodyPr wrap="square" rtlCol="0">
            <a:spAutoFit/>
          </a:bodyPr>
          <a:lstStyle/>
          <a:p>
            <a:r>
              <a:rPr kumimoji="1" lang="en-US" altLang="ja-JP" sz="3600" b="1" dirty="0">
                <a:solidFill>
                  <a:srgbClr val="FF0000"/>
                </a:solidFill>
              </a:rPr>
              <a:t>R</a:t>
            </a:r>
            <a:r>
              <a:rPr kumimoji="1" lang="en-US" altLang="ja-JP" sz="3600" dirty="0"/>
              <a:t>ed, </a:t>
            </a:r>
            <a:r>
              <a:rPr kumimoji="1" lang="en-US" altLang="ja-JP" sz="3600" b="1" dirty="0">
                <a:solidFill>
                  <a:srgbClr val="00B050"/>
                </a:solidFill>
              </a:rPr>
              <a:t>G</a:t>
            </a:r>
            <a:r>
              <a:rPr kumimoji="1" lang="en-US" altLang="ja-JP" sz="3600" dirty="0"/>
              <a:t>reen, </a:t>
            </a:r>
            <a:r>
              <a:rPr kumimoji="1" lang="en-US" altLang="ja-JP" sz="3600" b="1" dirty="0">
                <a:solidFill>
                  <a:srgbClr val="00B0F0"/>
                </a:solidFill>
              </a:rPr>
              <a:t>B</a:t>
            </a:r>
            <a:r>
              <a:rPr kumimoji="1" lang="en-US" altLang="ja-JP" sz="3600" dirty="0"/>
              <a:t>lue  </a:t>
            </a:r>
            <a:r>
              <a:rPr kumimoji="1" lang="ja-JP" altLang="en-US" sz="3600" dirty="0"/>
              <a:t>の頭文字です</a:t>
            </a:r>
          </a:p>
        </p:txBody>
      </p:sp>
      <p:pic>
        <p:nvPicPr>
          <p:cNvPr id="5" name="図 4">
            <a:extLst>
              <a:ext uri="{FF2B5EF4-FFF2-40B4-BE49-F238E27FC236}">
                <a16:creationId xmlns:a16="http://schemas.microsoft.com/office/drawing/2014/main" id="{570B5E76-A9EF-BCB0-54FD-7B7DF2728A74}"/>
              </a:ext>
            </a:extLst>
          </p:cNvPr>
          <p:cNvPicPr>
            <a:picLocks noChangeAspect="1"/>
          </p:cNvPicPr>
          <p:nvPr/>
        </p:nvPicPr>
        <p:blipFill>
          <a:blip r:embed="rId2"/>
          <a:stretch>
            <a:fillRect/>
          </a:stretch>
        </p:blipFill>
        <p:spPr>
          <a:xfrm>
            <a:off x="8504700" y="3509421"/>
            <a:ext cx="2264900" cy="2801669"/>
          </a:xfrm>
          <a:prstGeom prst="rect">
            <a:avLst/>
          </a:prstGeom>
        </p:spPr>
      </p:pic>
    </p:spTree>
    <p:extLst>
      <p:ext uri="{BB962C8B-B14F-4D97-AF65-F5344CB8AC3E}">
        <p14:creationId xmlns:p14="http://schemas.microsoft.com/office/powerpoint/2010/main" val="3897474950"/>
      </p:ext>
    </p:extLst>
  </p:cSld>
  <p:clrMapOvr>
    <a:masterClrMapping/>
  </p:clrMapOvr>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ja-JP" altLang="en-US" sz="4800" b="1" dirty="0">
                <a:solidFill>
                  <a:srgbClr val="FF0000"/>
                </a:solidFill>
              </a:rPr>
              <a:t>色</a:t>
            </a:r>
            <a:r>
              <a:rPr lang="ja-JP" altLang="en-US" sz="4800" b="1" dirty="0"/>
              <a:t> </a:t>
            </a:r>
            <a:r>
              <a:rPr lang="ja-JP" altLang="en-US" sz="4800" b="1" dirty="0">
                <a:solidFill>
                  <a:srgbClr val="00B050"/>
                </a:solidFill>
              </a:rPr>
              <a:t>色</a:t>
            </a:r>
            <a:r>
              <a:rPr lang="ja-JP" altLang="en-US" sz="4800" b="1" dirty="0"/>
              <a:t> </a:t>
            </a:r>
            <a:r>
              <a:rPr lang="ja-JP" altLang="en-US" sz="4800" b="1" dirty="0">
                <a:solidFill>
                  <a:srgbClr val="00B0F0"/>
                </a:solidFill>
              </a:rPr>
              <a:t>色</a:t>
            </a:r>
            <a:endParaRPr lang="en-US" altLang="ja-JP" sz="4800" dirty="0">
              <a:solidFill>
                <a:srgbClr val="00B0F0"/>
              </a:solidFill>
            </a:endParaRPr>
          </a:p>
        </p:txBody>
      </p:sp>
      <p:sp>
        <p:nvSpPr>
          <p:cNvPr id="24" name="テキスト ボックス 23">
            <a:extLst>
              <a:ext uri="{FF2B5EF4-FFF2-40B4-BE49-F238E27FC236}">
                <a16:creationId xmlns:a16="http://schemas.microsoft.com/office/drawing/2014/main" id="{3051224F-B016-FC60-4EAE-378ECEFB3AA1}"/>
              </a:ext>
            </a:extLst>
          </p:cNvPr>
          <p:cNvSpPr txBox="1"/>
          <p:nvPr/>
        </p:nvSpPr>
        <p:spPr>
          <a:xfrm>
            <a:off x="1422400" y="2702249"/>
            <a:ext cx="8566775" cy="646331"/>
          </a:xfrm>
          <a:prstGeom prst="rect">
            <a:avLst/>
          </a:prstGeom>
          <a:noFill/>
        </p:spPr>
        <p:txBody>
          <a:bodyPr wrap="square" rtlCol="0">
            <a:spAutoFit/>
          </a:bodyPr>
          <a:lstStyle/>
          <a:p>
            <a:r>
              <a:rPr kumimoji="1" lang="en-US" altLang="ja-JP" sz="3600" dirty="0"/>
              <a:t>RGB ( </a:t>
            </a:r>
            <a:r>
              <a:rPr kumimoji="1" lang="ja-JP" altLang="en-US" sz="3600" b="1" dirty="0">
                <a:solidFill>
                  <a:srgbClr val="FF0000"/>
                </a:solidFill>
              </a:rPr>
              <a:t>赤</a:t>
            </a:r>
            <a:r>
              <a:rPr kumimoji="1" lang="ja-JP" altLang="en-US" sz="3600" dirty="0"/>
              <a:t> </a:t>
            </a:r>
            <a:r>
              <a:rPr kumimoji="1" lang="ja-JP" altLang="en-US" sz="3600" b="1" dirty="0">
                <a:solidFill>
                  <a:srgbClr val="00B050"/>
                </a:solidFill>
              </a:rPr>
              <a:t>緑</a:t>
            </a:r>
            <a:r>
              <a:rPr kumimoji="1" lang="ja-JP" altLang="en-US" sz="3600" b="1" dirty="0"/>
              <a:t> </a:t>
            </a:r>
            <a:r>
              <a:rPr kumimoji="1" lang="ja-JP" altLang="en-US" sz="3600" b="1" dirty="0">
                <a:solidFill>
                  <a:srgbClr val="00B0F0"/>
                </a:solidFill>
              </a:rPr>
              <a:t>青</a:t>
            </a:r>
            <a:r>
              <a:rPr kumimoji="1" lang="ja-JP" altLang="en-US" sz="3600" dirty="0"/>
              <a:t> </a:t>
            </a:r>
            <a:r>
              <a:rPr kumimoji="1" lang="en-US" altLang="ja-JP" sz="3600" dirty="0"/>
              <a:t>) </a:t>
            </a:r>
            <a:r>
              <a:rPr kumimoji="1" lang="ja-JP" altLang="en-US" sz="3600" dirty="0"/>
              <a:t>を使って説明します。 </a:t>
            </a:r>
          </a:p>
        </p:txBody>
      </p:sp>
      <p:sp>
        <p:nvSpPr>
          <p:cNvPr id="3" name="テキスト ボックス 2">
            <a:extLst>
              <a:ext uri="{FF2B5EF4-FFF2-40B4-BE49-F238E27FC236}">
                <a16:creationId xmlns:a16="http://schemas.microsoft.com/office/drawing/2014/main" id="{B3F6A857-00AD-7605-A864-CBB4F3D38B72}"/>
              </a:ext>
            </a:extLst>
          </p:cNvPr>
          <p:cNvSpPr txBox="1"/>
          <p:nvPr/>
        </p:nvSpPr>
        <p:spPr>
          <a:xfrm>
            <a:off x="1422400" y="3788287"/>
            <a:ext cx="8566775" cy="646331"/>
          </a:xfrm>
          <a:prstGeom prst="rect">
            <a:avLst/>
          </a:prstGeom>
          <a:noFill/>
        </p:spPr>
        <p:txBody>
          <a:bodyPr wrap="square" rtlCol="0">
            <a:spAutoFit/>
          </a:bodyPr>
          <a:lstStyle/>
          <a:p>
            <a:r>
              <a:rPr kumimoji="1" lang="en-US" altLang="ja-JP" sz="3600" b="1" dirty="0">
                <a:solidFill>
                  <a:srgbClr val="FF0000"/>
                </a:solidFill>
              </a:rPr>
              <a:t>R</a:t>
            </a:r>
            <a:r>
              <a:rPr kumimoji="1" lang="en-US" altLang="ja-JP" sz="3600" dirty="0"/>
              <a:t>ed, </a:t>
            </a:r>
            <a:r>
              <a:rPr kumimoji="1" lang="en-US" altLang="ja-JP" sz="3600" b="1" dirty="0">
                <a:solidFill>
                  <a:srgbClr val="00B050"/>
                </a:solidFill>
              </a:rPr>
              <a:t>G</a:t>
            </a:r>
            <a:r>
              <a:rPr kumimoji="1" lang="en-US" altLang="ja-JP" sz="3600" dirty="0"/>
              <a:t>reen, </a:t>
            </a:r>
            <a:r>
              <a:rPr kumimoji="1" lang="en-US" altLang="ja-JP" sz="3600" b="1" dirty="0">
                <a:solidFill>
                  <a:srgbClr val="00B0F0"/>
                </a:solidFill>
              </a:rPr>
              <a:t>B</a:t>
            </a:r>
            <a:r>
              <a:rPr kumimoji="1" lang="en-US" altLang="ja-JP" sz="3600" dirty="0"/>
              <a:t>lue  </a:t>
            </a:r>
            <a:r>
              <a:rPr kumimoji="1" lang="ja-JP" altLang="en-US" sz="3600" dirty="0"/>
              <a:t>の頭文字です</a:t>
            </a:r>
          </a:p>
        </p:txBody>
      </p:sp>
      <p:sp>
        <p:nvSpPr>
          <p:cNvPr id="4" name="テキスト ボックス 3">
            <a:extLst>
              <a:ext uri="{FF2B5EF4-FFF2-40B4-BE49-F238E27FC236}">
                <a16:creationId xmlns:a16="http://schemas.microsoft.com/office/drawing/2014/main" id="{162D63B8-77C6-2745-0204-1E05DBC97B25}"/>
              </a:ext>
            </a:extLst>
          </p:cNvPr>
          <p:cNvSpPr txBox="1"/>
          <p:nvPr/>
        </p:nvSpPr>
        <p:spPr>
          <a:xfrm>
            <a:off x="1422399" y="4725778"/>
            <a:ext cx="9855201" cy="646331"/>
          </a:xfrm>
          <a:prstGeom prst="rect">
            <a:avLst/>
          </a:prstGeom>
          <a:noFill/>
        </p:spPr>
        <p:txBody>
          <a:bodyPr wrap="square" rtlCol="0">
            <a:spAutoFit/>
          </a:bodyPr>
          <a:lstStyle/>
          <a:p>
            <a:r>
              <a:rPr lang="ja-JP" altLang="en-US" sz="3600" b="1" dirty="0"/>
              <a:t>色の濃度は </a:t>
            </a:r>
            <a:r>
              <a:rPr lang="en-US" altLang="ja-JP" sz="3600" b="1" dirty="0"/>
              <a:t>0 </a:t>
            </a:r>
            <a:r>
              <a:rPr lang="ja-JP" altLang="en-US" sz="3600" b="1" dirty="0"/>
              <a:t>～ </a:t>
            </a:r>
            <a:r>
              <a:rPr lang="en-US" altLang="ja-JP" sz="3600" b="1" dirty="0"/>
              <a:t>255 </a:t>
            </a:r>
            <a:r>
              <a:rPr lang="ja-JP" altLang="en-US" sz="3600" b="1" dirty="0"/>
              <a:t>の範囲で指定できます。</a:t>
            </a:r>
            <a:endParaRPr kumimoji="1" lang="ja-JP" altLang="en-US" sz="3600" dirty="0"/>
          </a:p>
        </p:txBody>
      </p:sp>
    </p:spTree>
    <p:extLst>
      <p:ext uri="{BB962C8B-B14F-4D97-AF65-F5344CB8AC3E}">
        <p14:creationId xmlns:p14="http://schemas.microsoft.com/office/powerpoint/2010/main" val="2023849139"/>
      </p:ext>
    </p:extLst>
  </p:cSld>
  <p:clrMapOvr>
    <a:masterClrMapping/>
  </p:clrMapOvr>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62D63B8-77C6-2745-0204-1E05DBC97B25}"/>
              </a:ext>
            </a:extLst>
          </p:cNvPr>
          <p:cNvSpPr txBox="1"/>
          <p:nvPr/>
        </p:nvSpPr>
        <p:spPr>
          <a:xfrm>
            <a:off x="1339272" y="1204182"/>
            <a:ext cx="9855201" cy="646331"/>
          </a:xfrm>
          <a:prstGeom prst="rect">
            <a:avLst/>
          </a:prstGeom>
          <a:noFill/>
        </p:spPr>
        <p:txBody>
          <a:bodyPr wrap="square" rtlCol="0">
            <a:spAutoFit/>
          </a:bodyPr>
          <a:lstStyle/>
          <a:p>
            <a:r>
              <a:rPr lang="en-US" altLang="ja-JP" sz="3600" b="1" dirty="0">
                <a:solidFill>
                  <a:srgbClr val="FF0000"/>
                </a:solidFill>
              </a:rPr>
              <a:t>R</a:t>
            </a:r>
            <a:r>
              <a:rPr lang="en-US" altLang="ja-JP" sz="3600" b="1" dirty="0"/>
              <a:t>: </a:t>
            </a:r>
            <a:r>
              <a:rPr lang="ja-JP" altLang="en-US" sz="3600" b="1" dirty="0"/>
              <a:t>色の濃度は </a:t>
            </a:r>
            <a:r>
              <a:rPr lang="en-US" altLang="ja-JP" sz="3600" b="1" dirty="0"/>
              <a:t>255 </a:t>
            </a:r>
            <a:r>
              <a:rPr lang="ja-JP" altLang="en-US" sz="3600" b="1" dirty="0"/>
              <a:t>のときが、</a:t>
            </a:r>
            <a:r>
              <a:rPr lang="ja-JP" altLang="en-US" sz="3600" b="1" dirty="0">
                <a:solidFill>
                  <a:srgbClr val="FF0000"/>
                </a:solidFill>
              </a:rPr>
              <a:t>赤</a:t>
            </a:r>
            <a:r>
              <a:rPr lang="ja-JP" altLang="en-US" sz="3600" b="1" dirty="0"/>
              <a:t>の最大です。</a:t>
            </a:r>
            <a:endParaRPr kumimoji="1" lang="ja-JP" altLang="en-US" sz="3600" dirty="0"/>
          </a:p>
        </p:txBody>
      </p:sp>
      <p:sp>
        <p:nvSpPr>
          <p:cNvPr id="5" name="テキスト ボックス 4">
            <a:extLst>
              <a:ext uri="{FF2B5EF4-FFF2-40B4-BE49-F238E27FC236}">
                <a16:creationId xmlns:a16="http://schemas.microsoft.com/office/drawing/2014/main" id="{C332AD05-C402-564F-1C56-041876ED7C57}"/>
              </a:ext>
            </a:extLst>
          </p:cNvPr>
          <p:cNvSpPr txBox="1"/>
          <p:nvPr/>
        </p:nvSpPr>
        <p:spPr>
          <a:xfrm>
            <a:off x="1339272" y="2178619"/>
            <a:ext cx="9855201" cy="646331"/>
          </a:xfrm>
          <a:prstGeom prst="rect">
            <a:avLst/>
          </a:prstGeom>
          <a:noFill/>
        </p:spPr>
        <p:txBody>
          <a:bodyPr wrap="square" rtlCol="0">
            <a:spAutoFit/>
          </a:bodyPr>
          <a:lstStyle/>
          <a:p>
            <a:r>
              <a:rPr lang="en-US" altLang="ja-JP" sz="3600" b="1" dirty="0">
                <a:solidFill>
                  <a:srgbClr val="00B050"/>
                </a:solidFill>
              </a:rPr>
              <a:t>G</a:t>
            </a:r>
            <a:r>
              <a:rPr lang="en-US" altLang="ja-JP" sz="3600" b="1" dirty="0"/>
              <a:t>: </a:t>
            </a:r>
            <a:r>
              <a:rPr lang="ja-JP" altLang="en-US" sz="3600" b="1" dirty="0"/>
              <a:t>色の濃度は </a:t>
            </a:r>
            <a:r>
              <a:rPr lang="en-US" altLang="ja-JP" sz="3600" b="1" dirty="0"/>
              <a:t>255 </a:t>
            </a:r>
            <a:r>
              <a:rPr lang="ja-JP" altLang="en-US" sz="3600" b="1" dirty="0"/>
              <a:t>のときが、</a:t>
            </a:r>
            <a:r>
              <a:rPr lang="ja-JP" altLang="en-US" sz="3600" b="1" dirty="0">
                <a:solidFill>
                  <a:srgbClr val="00B050"/>
                </a:solidFill>
              </a:rPr>
              <a:t>緑</a:t>
            </a:r>
            <a:r>
              <a:rPr lang="ja-JP" altLang="en-US" sz="3600" b="1" dirty="0"/>
              <a:t>の最大です。</a:t>
            </a:r>
            <a:endParaRPr kumimoji="1" lang="ja-JP" altLang="en-US" sz="3600" dirty="0"/>
          </a:p>
        </p:txBody>
      </p:sp>
      <p:sp>
        <p:nvSpPr>
          <p:cNvPr id="6" name="テキスト ボックス 5">
            <a:extLst>
              <a:ext uri="{FF2B5EF4-FFF2-40B4-BE49-F238E27FC236}">
                <a16:creationId xmlns:a16="http://schemas.microsoft.com/office/drawing/2014/main" id="{358986D3-523E-0CC5-3D39-A7AB7D26439F}"/>
              </a:ext>
            </a:extLst>
          </p:cNvPr>
          <p:cNvSpPr txBox="1"/>
          <p:nvPr/>
        </p:nvSpPr>
        <p:spPr>
          <a:xfrm>
            <a:off x="1339272" y="3105834"/>
            <a:ext cx="9855201" cy="646331"/>
          </a:xfrm>
          <a:prstGeom prst="rect">
            <a:avLst/>
          </a:prstGeom>
          <a:noFill/>
        </p:spPr>
        <p:txBody>
          <a:bodyPr wrap="square" rtlCol="0">
            <a:spAutoFit/>
          </a:bodyPr>
          <a:lstStyle/>
          <a:p>
            <a:r>
              <a:rPr lang="en-US" altLang="ja-JP" sz="3600" b="1" dirty="0">
                <a:solidFill>
                  <a:srgbClr val="00B0F0"/>
                </a:solidFill>
              </a:rPr>
              <a:t>B</a:t>
            </a:r>
            <a:r>
              <a:rPr lang="en-US" altLang="ja-JP" sz="3600" b="1" dirty="0"/>
              <a:t>: </a:t>
            </a:r>
            <a:r>
              <a:rPr lang="ja-JP" altLang="en-US" sz="3600" b="1" dirty="0"/>
              <a:t>色の濃度は </a:t>
            </a:r>
            <a:r>
              <a:rPr lang="en-US" altLang="ja-JP" sz="3600" b="1" dirty="0"/>
              <a:t>255 </a:t>
            </a:r>
            <a:r>
              <a:rPr lang="ja-JP" altLang="en-US" sz="3600" b="1" dirty="0"/>
              <a:t>のときが、</a:t>
            </a:r>
            <a:r>
              <a:rPr lang="ja-JP" altLang="en-US" sz="3600" b="1" dirty="0">
                <a:solidFill>
                  <a:srgbClr val="00B0F0"/>
                </a:solidFill>
              </a:rPr>
              <a:t>青</a:t>
            </a:r>
            <a:r>
              <a:rPr lang="ja-JP" altLang="en-US" sz="3600" b="1" dirty="0"/>
              <a:t>の最大です。</a:t>
            </a:r>
            <a:endParaRPr kumimoji="1" lang="ja-JP" altLang="en-US" sz="3600" dirty="0"/>
          </a:p>
        </p:txBody>
      </p:sp>
    </p:spTree>
    <p:extLst>
      <p:ext uri="{BB962C8B-B14F-4D97-AF65-F5344CB8AC3E}">
        <p14:creationId xmlns:p14="http://schemas.microsoft.com/office/powerpoint/2010/main" val="243717268"/>
      </p:ext>
    </p:extLst>
  </p:cSld>
  <p:clrMapOvr>
    <a:masterClrMapping/>
  </p:clrMapOvr>
  <mc:AlternateContent xmlns:mc="http://schemas.openxmlformats.org/markup-compatibility/2006" xmlns:p14="http://schemas.microsoft.com/office/powerpoint/2010/main">
    <mc:Choice Requires="p14">
      <p:transition p14:dur="10" advClick="0" advTm="2000"/>
    </mc:Choice>
    <mc:Fallback xmlns="">
      <p:transition advClick="0" advTm="200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826B0F41-2FFF-A728-83B4-88BAF4CA3DEA}"/>
              </a:ext>
            </a:extLst>
          </p:cNvPr>
          <p:cNvPicPr>
            <a:picLocks noChangeAspect="1"/>
          </p:cNvPicPr>
          <p:nvPr/>
        </p:nvPicPr>
        <p:blipFill>
          <a:blip r:embed="rId2"/>
          <a:stretch>
            <a:fillRect/>
          </a:stretch>
        </p:blipFill>
        <p:spPr>
          <a:xfrm>
            <a:off x="4153189" y="1614485"/>
            <a:ext cx="4073525" cy="5038928"/>
          </a:xfrm>
          <a:prstGeom prst="rect">
            <a:avLst/>
          </a:prstGeom>
        </p:spPr>
      </p:pic>
      <p:sp>
        <p:nvSpPr>
          <p:cNvPr id="4" name="テキスト ボックス 3">
            <a:extLst>
              <a:ext uri="{FF2B5EF4-FFF2-40B4-BE49-F238E27FC236}">
                <a16:creationId xmlns:a16="http://schemas.microsoft.com/office/drawing/2014/main" id="{162D63B8-77C6-2745-0204-1E05DBC97B25}"/>
              </a:ext>
            </a:extLst>
          </p:cNvPr>
          <p:cNvSpPr txBox="1"/>
          <p:nvPr/>
        </p:nvSpPr>
        <p:spPr>
          <a:xfrm>
            <a:off x="1929822" y="804132"/>
            <a:ext cx="9855201" cy="1200329"/>
          </a:xfrm>
          <a:prstGeom prst="rect">
            <a:avLst/>
          </a:prstGeom>
          <a:noFill/>
        </p:spPr>
        <p:txBody>
          <a:bodyPr wrap="square" rtlCol="0">
            <a:spAutoFit/>
          </a:bodyPr>
          <a:lstStyle/>
          <a:p>
            <a:r>
              <a:rPr lang="en-US" altLang="ja-JP" sz="3600" b="1" dirty="0">
                <a:solidFill>
                  <a:srgbClr val="FF0000"/>
                </a:solidFill>
              </a:rPr>
              <a:t>R(255) </a:t>
            </a:r>
            <a:r>
              <a:rPr lang="en-US" altLang="ja-JP" sz="3600" b="1" dirty="0"/>
              <a:t>+ </a:t>
            </a:r>
            <a:r>
              <a:rPr lang="en-US" altLang="ja-JP" sz="3600" b="1" dirty="0">
                <a:solidFill>
                  <a:srgbClr val="00B050"/>
                </a:solidFill>
              </a:rPr>
              <a:t>G(255) </a:t>
            </a:r>
            <a:r>
              <a:rPr lang="en-US" altLang="ja-JP" sz="3600" b="1" dirty="0"/>
              <a:t>+ </a:t>
            </a:r>
            <a:r>
              <a:rPr lang="en-US" altLang="ja-JP" sz="3600" b="1" dirty="0">
                <a:solidFill>
                  <a:srgbClr val="00B0F0"/>
                </a:solidFill>
              </a:rPr>
              <a:t>B(255) </a:t>
            </a:r>
            <a:r>
              <a:rPr lang="ja-JP" altLang="en-US" sz="3600" b="1" dirty="0"/>
              <a:t>を重ねると</a:t>
            </a:r>
            <a:endParaRPr lang="en-US" altLang="ja-JP" sz="3600" b="1" dirty="0"/>
          </a:p>
          <a:p>
            <a:r>
              <a:rPr lang="ja-JP" altLang="en-US" sz="3600" b="1" dirty="0"/>
              <a:t>白になります。</a:t>
            </a:r>
            <a:endParaRPr kumimoji="1" lang="ja-JP" altLang="en-US" sz="3600" dirty="0"/>
          </a:p>
        </p:txBody>
      </p:sp>
      <p:sp>
        <p:nvSpPr>
          <p:cNvPr id="3" name="テキスト ボックス 2">
            <a:extLst>
              <a:ext uri="{FF2B5EF4-FFF2-40B4-BE49-F238E27FC236}">
                <a16:creationId xmlns:a16="http://schemas.microsoft.com/office/drawing/2014/main" id="{4DA30312-F924-9F26-6A0E-85582D88FD91}"/>
              </a:ext>
            </a:extLst>
          </p:cNvPr>
          <p:cNvSpPr txBox="1"/>
          <p:nvPr/>
        </p:nvSpPr>
        <p:spPr>
          <a:xfrm>
            <a:off x="1109662" y="4103521"/>
            <a:ext cx="3863687" cy="1200329"/>
          </a:xfrm>
          <a:prstGeom prst="rect">
            <a:avLst/>
          </a:prstGeom>
          <a:noFill/>
        </p:spPr>
        <p:txBody>
          <a:bodyPr wrap="square" rtlCol="0">
            <a:spAutoFit/>
          </a:bodyPr>
          <a:lstStyle/>
          <a:p>
            <a:r>
              <a:rPr lang="en-US" altLang="ja-JP" sz="3600" b="1" dirty="0">
                <a:solidFill>
                  <a:srgbClr val="FF0000"/>
                </a:solidFill>
              </a:rPr>
              <a:t>R(255) </a:t>
            </a:r>
            <a:r>
              <a:rPr lang="en-US" altLang="ja-JP" sz="3600" b="1" dirty="0"/>
              <a:t>+ </a:t>
            </a:r>
            <a:r>
              <a:rPr lang="en-US" altLang="ja-JP" sz="3600" b="1" dirty="0">
                <a:solidFill>
                  <a:srgbClr val="00B0F0"/>
                </a:solidFill>
              </a:rPr>
              <a:t>B(255) </a:t>
            </a:r>
          </a:p>
          <a:p>
            <a:r>
              <a:rPr lang="ja-JP" altLang="en-US" sz="3600" b="1" dirty="0"/>
              <a:t>は ピンク</a:t>
            </a:r>
            <a:endParaRPr kumimoji="1" lang="ja-JP" altLang="en-US" sz="3600" dirty="0"/>
          </a:p>
        </p:txBody>
      </p:sp>
      <p:sp>
        <p:nvSpPr>
          <p:cNvPr id="7" name="テキスト ボックス 6">
            <a:extLst>
              <a:ext uri="{FF2B5EF4-FFF2-40B4-BE49-F238E27FC236}">
                <a16:creationId xmlns:a16="http://schemas.microsoft.com/office/drawing/2014/main" id="{B0BE4E4C-46C3-F10C-A41D-740CF777C922}"/>
              </a:ext>
            </a:extLst>
          </p:cNvPr>
          <p:cNvSpPr txBox="1"/>
          <p:nvPr/>
        </p:nvSpPr>
        <p:spPr>
          <a:xfrm>
            <a:off x="7558808" y="4643350"/>
            <a:ext cx="4152324" cy="1200329"/>
          </a:xfrm>
          <a:prstGeom prst="rect">
            <a:avLst/>
          </a:prstGeom>
          <a:noFill/>
        </p:spPr>
        <p:txBody>
          <a:bodyPr wrap="square" rtlCol="0">
            <a:spAutoFit/>
          </a:bodyPr>
          <a:lstStyle/>
          <a:p>
            <a:r>
              <a:rPr lang="en-US" altLang="ja-JP" sz="3600" b="1" dirty="0">
                <a:solidFill>
                  <a:srgbClr val="00B050"/>
                </a:solidFill>
              </a:rPr>
              <a:t>G(255) </a:t>
            </a:r>
            <a:r>
              <a:rPr lang="en-US" altLang="ja-JP" sz="3600" b="1" dirty="0"/>
              <a:t>+ </a:t>
            </a:r>
            <a:r>
              <a:rPr lang="en-US" altLang="ja-JP" sz="3600" b="1" dirty="0">
                <a:solidFill>
                  <a:srgbClr val="00B0F0"/>
                </a:solidFill>
              </a:rPr>
              <a:t>B(255)</a:t>
            </a:r>
            <a:endParaRPr lang="en-US" altLang="ja-JP" sz="3600" b="1" dirty="0"/>
          </a:p>
          <a:p>
            <a:r>
              <a:rPr lang="ja-JP" altLang="en-US" sz="3600" b="1" dirty="0"/>
              <a:t>は水色</a:t>
            </a:r>
            <a:endParaRPr kumimoji="1" lang="ja-JP" altLang="en-US" sz="3600" dirty="0"/>
          </a:p>
        </p:txBody>
      </p:sp>
      <p:sp>
        <p:nvSpPr>
          <p:cNvPr id="8" name="テキスト ボックス 7">
            <a:extLst>
              <a:ext uri="{FF2B5EF4-FFF2-40B4-BE49-F238E27FC236}">
                <a16:creationId xmlns:a16="http://schemas.microsoft.com/office/drawing/2014/main" id="{8DD1D7AC-66AC-E0C1-BBC6-404D8DF1ABFA}"/>
              </a:ext>
            </a:extLst>
          </p:cNvPr>
          <p:cNvSpPr txBox="1"/>
          <p:nvPr/>
        </p:nvSpPr>
        <p:spPr>
          <a:xfrm>
            <a:off x="8039676" y="2297812"/>
            <a:ext cx="3865997" cy="1200329"/>
          </a:xfrm>
          <a:prstGeom prst="rect">
            <a:avLst/>
          </a:prstGeom>
          <a:noFill/>
        </p:spPr>
        <p:txBody>
          <a:bodyPr wrap="square" rtlCol="0">
            <a:spAutoFit/>
          </a:bodyPr>
          <a:lstStyle/>
          <a:p>
            <a:r>
              <a:rPr lang="en-US" altLang="ja-JP" sz="3600" b="1" dirty="0">
                <a:solidFill>
                  <a:srgbClr val="FF0000"/>
                </a:solidFill>
              </a:rPr>
              <a:t>R(255) </a:t>
            </a:r>
            <a:r>
              <a:rPr lang="en-US" altLang="ja-JP" sz="3600" b="1" dirty="0"/>
              <a:t>+ </a:t>
            </a:r>
            <a:r>
              <a:rPr lang="en-US" altLang="ja-JP" sz="3600" b="1" dirty="0">
                <a:solidFill>
                  <a:srgbClr val="00B050"/>
                </a:solidFill>
              </a:rPr>
              <a:t>G(255) </a:t>
            </a:r>
            <a:r>
              <a:rPr lang="ja-JP" altLang="en-US" sz="3600" b="1" dirty="0"/>
              <a:t>は黄色</a:t>
            </a:r>
            <a:endParaRPr kumimoji="1" lang="ja-JP" altLang="en-US" sz="3600" dirty="0"/>
          </a:p>
        </p:txBody>
      </p:sp>
    </p:spTree>
    <p:extLst>
      <p:ext uri="{BB962C8B-B14F-4D97-AF65-F5344CB8AC3E}">
        <p14:creationId xmlns:p14="http://schemas.microsoft.com/office/powerpoint/2010/main" val="3516688218"/>
      </p:ext>
    </p:extLst>
  </p:cSld>
  <p:clrMapOvr>
    <a:masterClrMapping/>
  </p:clrMapOvr>
  <mc:AlternateContent xmlns:mc="http://schemas.openxmlformats.org/markup-compatibility/2006" xmlns:p14="http://schemas.microsoft.com/office/powerpoint/2010/main">
    <mc:Choice Requires="p14">
      <p:transition p14:dur="10" advClick="0" advTm="6000"/>
    </mc:Choice>
    <mc:Fallback xmlns="">
      <p:transition advClick="0" advTm="600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A1FBCA4C-5C4F-0692-7EF0-2377514D2142}"/>
              </a:ext>
            </a:extLst>
          </p:cNvPr>
          <p:cNvSpPr txBox="1"/>
          <p:nvPr/>
        </p:nvSpPr>
        <p:spPr>
          <a:xfrm>
            <a:off x="1753401" y="2819676"/>
            <a:ext cx="9568873" cy="830997"/>
          </a:xfrm>
          <a:prstGeom prst="rect">
            <a:avLst/>
          </a:prstGeom>
          <a:noFill/>
        </p:spPr>
        <p:txBody>
          <a:bodyPr wrap="square" rtlCol="0">
            <a:spAutoFit/>
          </a:bodyPr>
          <a:lstStyle/>
          <a:p>
            <a:r>
              <a:rPr lang="ja-JP" altLang="en-US" sz="4800" b="1" dirty="0"/>
              <a:t>ではコーディングをはじめよう</a:t>
            </a:r>
            <a:endParaRPr lang="en-US" altLang="ja-JP" sz="4800" b="1" dirty="0"/>
          </a:p>
        </p:txBody>
      </p:sp>
    </p:spTree>
    <p:extLst>
      <p:ext uri="{BB962C8B-B14F-4D97-AF65-F5344CB8AC3E}">
        <p14:creationId xmlns:p14="http://schemas.microsoft.com/office/powerpoint/2010/main" val="2175780861"/>
      </p:ext>
    </p:extLst>
  </p:cSld>
  <p:clrMapOvr>
    <a:masterClrMapping/>
  </p:clrMapOvr>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496289" y="1311564"/>
            <a:ext cx="9568873" cy="2308324"/>
          </a:xfrm>
          <a:prstGeom prst="rect">
            <a:avLst/>
          </a:prstGeom>
          <a:noFill/>
        </p:spPr>
        <p:txBody>
          <a:bodyPr wrap="square" rtlCol="0">
            <a:spAutoFit/>
          </a:bodyPr>
          <a:lstStyle/>
          <a:p>
            <a:r>
              <a:rPr kumimoji="1" lang="en-US" altLang="ja-JP" sz="4800" b="1" dirty="0">
                <a:solidFill>
                  <a:srgbClr val="FF0000"/>
                </a:solidFill>
              </a:rPr>
              <a:t>Javascript</a:t>
            </a:r>
            <a:r>
              <a:rPr kumimoji="1" lang="ja-JP" altLang="en-US" sz="4800" dirty="0"/>
              <a:t> をつかって </a:t>
            </a:r>
            <a:endParaRPr kumimoji="1" lang="en-US" altLang="ja-JP" sz="4800" dirty="0"/>
          </a:p>
          <a:p>
            <a:endParaRPr kumimoji="1" lang="en-US" altLang="ja-JP" sz="4800" dirty="0"/>
          </a:p>
          <a:p>
            <a:r>
              <a:rPr kumimoji="1" lang="ja-JP" altLang="en-US" sz="4800" dirty="0"/>
              <a:t>プログラミングを体験しましょう</a:t>
            </a:r>
          </a:p>
        </p:txBody>
      </p:sp>
      <p:pic>
        <p:nvPicPr>
          <p:cNvPr id="5" name="音声">
            <a:hlinkClick r:id="" action="ppaction://media"/>
            <a:extLst>
              <a:ext uri="{FF2B5EF4-FFF2-40B4-BE49-F238E27FC236}">
                <a16:creationId xmlns:a16="http://schemas.microsoft.com/office/drawing/2014/main" id="{329795B0-A668-1594-DBE5-EA1400CAE82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91489" y="4952076"/>
            <a:ext cx="609600" cy="609600"/>
          </a:xfrm>
          <a:prstGeom prst="rect">
            <a:avLst/>
          </a:prstGeom>
        </p:spPr>
      </p:pic>
    </p:spTree>
    <p:extLst>
      <p:ext uri="{BB962C8B-B14F-4D97-AF65-F5344CB8AC3E}">
        <p14:creationId xmlns:p14="http://schemas.microsoft.com/office/powerpoint/2010/main" val="404404280"/>
      </p:ext>
    </p:extLst>
  </p:cSld>
  <p:clrMapOvr>
    <a:masterClrMapping/>
  </p:clrMapOvr>
  <mc:AlternateContent xmlns:mc="http://schemas.openxmlformats.org/markup-compatibility/2006" xmlns:p14="http://schemas.microsoft.com/office/powerpoint/2010/main">
    <mc:Choice Requires="p14">
      <p:transition p14:dur="10" advClick="0" advTm="8000"/>
    </mc:Choice>
    <mc:Fallback xmlns="">
      <p:transition advClick="0" advTm="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496289" y="1311564"/>
            <a:ext cx="9568873" cy="2308324"/>
          </a:xfrm>
          <a:prstGeom prst="rect">
            <a:avLst/>
          </a:prstGeom>
          <a:noFill/>
        </p:spPr>
        <p:txBody>
          <a:bodyPr wrap="square" rtlCol="0">
            <a:spAutoFit/>
          </a:bodyPr>
          <a:lstStyle/>
          <a:p>
            <a:r>
              <a:rPr kumimoji="1" lang="en-US" altLang="ja-JP" sz="4800" b="1" dirty="0">
                <a:solidFill>
                  <a:srgbClr val="FF0000"/>
                </a:solidFill>
              </a:rPr>
              <a:t>Javascript</a:t>
            </a:r>
            <a:r>
              <a:rPr kumimoji="1" lang="ja-JP" altLang="en-US" sz="4800" dirty="0"/>
              <a:t> は、</a:t>
            </a:r>
            <a:endParaRPr kumimoji="1" lang="en-US" altLang="ja-JP" sz="4800" dirty="0"/>
          </a:p>
          <a:p>
            <a:endParaRPr lang="en-US" altLang="ja-JP" sz="4800" dirty="0"/>
          </a:p>
          <a:p>
            <a:r>
              <a:rPr kumimoji="1" lang="ja-JP" altLang="en-US" sz="4800" dirty="0"/>
              <a:t>ジャバスクリプト</a:t>
            </a:r>
            <a:r>
              <a:rPr lang="ja-JP" altLang="en-US" sz="4800" dirty="0"/>
              <a:t>　と読みます。</a:t>
            </a:r>
            <a:endParaRPr kumimoji="1" lang="ja-JP" altLang="en-US" sz="4800" dirty="0"/>
          </a:p>
        </p:txBody>
      </p:sp>
    </p:spTree>
    <p:extLst>
      <p:ext uri="{BB962C8B-B14F-4D97-AF65-F5344CB8AC3E}">
        <p14:creationId xmlns:p14="http://schemas.microsoft.com/office/powerpoint/2010/main" val="4098257605"/>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3785652"/>
          </a:xfrm>
          <a:prstGeom prst="rect">
            <a:avLst/>
          </a:prstGeom>
          <a:noFill/>
        </p:spPr>
        <p:txBody>
          <a:bodyPr wrap="square" rtlCol="0">
            <a:spAutoFit/>
          </a:bodyPr>
          <a:lstStyle/>
          <a:p>
            <a:r>
              <a:rPr kumimoji="1" lang="en-US" altLang="ja-JP" sz="4800" b="1" dirty="0">
                <a:solidFill>
                  <a:srgbClr val="FF0000"/>
                </a:solidFill>
              </a:rPr>
              <a:t>Javascript</a:t>
            </a:r>
            <a:r>
              <a:rPr kumimoji="1" lang="ja-JP" altLang="en-US" sz="4800" dirty="0"/>
              <a:t> は、</a:t>
            </a:r>
            <a:endParaRPr kumimoji="1" lang="en-US" altLang="ja-JP" sz="4800" dirty="0"/>
          </a:p>
          <a:p>
            <a:endParaRPr lang="en-US" altLang="ja-JP" sz="4800" dirty="0"/>
          </a:p>
          <a:p>
            <a:r>
              <a:rPr lang="en-US" altLang="ja-JP" sz="4800" dirty="0"/>
              <a:t>Chrome </a:t>
            </a:r>
            <a:r>
              <a:rPr lang="ja-JP" altLang="en-US" sz="4800" dirty="0"/>
              <a:t>や </a:t>
            </a:r>
            <a:r>
              <a:rPr lang="en-US" altLang="ja-JP" sz="4800" dirty="0"/>
              <a:t>Microsoft Edge</a:t>
            </a:r>
          </a:p>
          <a:p>
            <a:r>
              <a:rPr lang="ja-JP" altLang="en-US" sz="4800" dirty="0"/>
              <a:t>といったブラウザで動く</a:t>
            </a:r>
            <a:endParaRPr lang="en-US" altLang="ja-JP" sz="4800" dirty="0"/>
          </a:p>
          <a:p>
            <a:r>
              <a:rPr lang="ja-JP" altLang="en-US" sz="4800" b="1" dirty="0">
                <a:solidFill>
                  <a:srgbClr val="FF0000"/>
                </a:solidFill>
              </a:rPr>
              <a:t>プログラミング言語</a:t>
            </a:r>
            <a:r>
              <a:rPr lang="ja-JP" altLang="en-US" sz="4800" dirty="0"/>
              <a:t>です。</a:t>
            </a:r>
            <a:endParaRPr lang="en-US" altLang="ja-JP" sz="4800" dirty="0"/>
          </a:p>
        </p:txBody>
      </p:sp>
    </p:spTree>
    <p:extLst>
      <p:ext uri="{BB962C8B-B14F-4D97-AF65-F5344CB8AC3E}">
        <p14:creationId xmlns:p14="http://schemas.microsoft.com/office/powerpoint/2010/main" val="3358698445"/>
      </p:ext>
    </p:extLst>
  </p:cSld>
  <p:clrMapOvr>
    <a:masterClrMapping/>
  </p:clrMapOvr>
  <mc:AlternateContent xmlns:mc="http://schemas.openxmlformats.org/markup-compatibility/2006" xmlns:p14="http://schemas.microsoft.com/office/powerpoint/2010/main">
    <mc:Choice Requires="p14">
      <p:transition p14:dur="10" advClick="0" advTm="5000"/>
    </mc:Choice>
    <mc:Fallback xmlns="">
      <p:transition advClick="0" advTm="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3785652"/>
          </a:xfrm>
          <a:prstGeom prst="rect">
            <a:avLst/>
          </a:prstGeom>
          <a:noFill/>
        </p:spPr>
        <p:txBody>
          <a:bodyPr wrap="square" rtlCol="0">
            <a:spAutoFit/>
          </a:bodyPr>
          <a:lstStyle/>
          <a:p>
            <a:r>
              <a:rPr kumimoji="1" lang="en-US" altLang="ja-JP" sz="4800" b="1" dirty="0">
                <a:solidFill>
                  <a:srgbClr val="FF0000"/>
                </a:solidFill>
              </a:rPr>
              <a:t>Javascript</a:t>
            </a:r>
            <a:r>
              <a:rPr kumimoji="1" lang="ja-JP" altLang="en-US" sz="4800" dirty="0"/>
              <a:t> は、</a:t>
            </a:r>
            <a:endParaRPr kumimoji="1" lang="en-US" altLang="ja-JP" sz="4800" dirty="0"/>
          </a:p>
          <a:p>
            <a:endParaRPr lang="en-US" altLang="ja-JP" sz="4800" dirty="0"/>
          </a:p>
          <a:p>
            <a:r>
              <a:rPr lang="ja-JP" altLang="en-US" sz="4800" dirty="0"/>
              <a:t>世界中で使われていて、利用している人が一番多い</a:t>
            </a:r>
            <a:r>
              <a:rPr lang="ja-JP" altLang="en-US" sz="4800" b="1" dirty="0">
                <a:solidFill>
                  <a:srgbClr val="FF0000"/>
                </a:solidFill>
              </a:rPr>
              <a:t>プログラミング言語</a:t>
            </a:r>
            <a:r>
              <a:rPr lang="ja-JP" altLang="en-US" sz="4800" dirty="0"/>
              <a:t>です。</a:t>
            </a:r>
            <a:endParaRPr lang="en-US" altLang="ja-JP" sz="4800" dirty="0"/>
          </a:p>
        </p:txBody>
      </p:sp>
    </p:spTree>
    <p:extLst>
      <p:ext uri="{BB962C8B-B14F-4D97-AF65-F5344CB8AC3E}">
        <p14:creationId xmlns:p14="http://schemas.microsoft.com/office/powerpoint/2010/main" val="2844267220"/>
      </p:ext>
    </p:extLst>
  </p:cSld>
  <p:clrMapOvr>
    <a:masterClrMapping/>
  </p:clrMapOvr>
  <mc:AlternateContent xmlns:mc="http://schemas.openxmlformats.org/markup-compatibility/2006" xmlns:p14="http://schemas.microsoft.com/office/powerpoint/2010/main">
    <mc:Choice Requires="p14">
      <p:transition p14:dur="10" advClick="0" advTm="6000"/>
    </mc:Choice>
    <mc:Fallback xmlns="">
      <p:transition advClick="0" advTm="6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4524315"/>
          </a:xfrm>
          <a:prstGeom prst="rect">
            <a:avLst/>
          </a:prstGeom>
          <a:noFill/>
        </p:spPr>
        <p:txBody>
          <a:bodyPr wrap="square" rtlCol="0">
            <a:spAutoFit/>
          </a:bodyPr>
          <a:lstStyle/>
          <a:p>
            <a:r>
              <a:rPr kumimoji="1" lang="en-US" altLang="ja-JP" sz="4800" b="1" dirty="0">
                <a:solidFill>
                  <a:srgbClr val="FF0000"/>
                </a:solidFill>
              </a:rPr>
              <a:t>Javascript</a:t>
            </a:r>
            <a:r>
              <a:rPr kumimoji="1" lang="ja-JP" altLang="en-US" sz="4800" dirty="0"/>
              <a:t> は、</a:t>
            </a:r>
            <a:endParaRPr kumimoji="1" lang="en-US" altLang="ja-JP" sz="4800" dirty="0"/>
          </a:p>
          <a:p>
            <a:endParaRPr lang="en-US" altLang="ja-JP" sz="4800" dirty="0"/>
          </a:p>
          <a:p>
            <a:r>
              <a:rPr lang="ja-JP" altLang="en-US" sz="4800" dirty="0"/>
              <a:t>主には</a:t>
            </a:r>
            <a:r>
              <a:rPr lang="ja-JP" altLang="en-US" sz="4800" b="1" dirty="0">
                <a:solidFill>
                  <a:srgbClr val="FF0000"/>
                </a:solidFill>
              </a:rPr>
              <a:t>サイトに動きをつける</a:t>
            </a:r>
            <a:r>
              <a:rPr lang="ja-JP" altLang="en-US" sz="4800" dirty="0"/>
              <a:t>ために作られたプログラミング言語ですが、今ではそれ以外の用途にも使われています。</a:t>
            </a:r>
            <a:endParaRPr lang="en-US" altLang="ja-JP" sz="4800" dirty="0"/>
          </a:p>
        </p:txBody>
      </p:sp>
    </p:spTree>
    <p:extLst>
      <p:ext uri="{BB962C8B-B14F-4D97-AF65-F5344CB8AC3E}">
        <p14:creationId xmlns:p14="http://schemas.microsoft.com/office/powerpoint/2010/main" val="2334802248"/>
      </p:ext>
    </p:extLst>
  </p:cSld>
  <p:clrMapOvr>
    <a:masterClrMapping/>
  </p:clrMapOvr>
  <mc:AlternateContent xmlns:mc="http://schemas.openxmlformats.org/markup-compatibility/2006" xmlns:p14="http://schemas.microsoft.com/office/powerpoint/2010/main">
    <mc:Choice Requires="p14">
      <p:transition p14:dur="10" advClick="0" advTm="7000"/>
    </mc:Choice>
    <mc:Fallback xmlns="">
      <p:transition advClick="0" advTm="7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4524315"/>
          </a:xfrm>
          <a:prstGeom prst="rect">
            <a:avLst/>
          </a:prstGeom>
          <a:noFill/>
        </p:spPr>
        <p:txBody>
          <a:bodyPr wrap="square" rtlCol="0">
            <a:spAutoFit/>
          </a:bodyPr>
          <a:lstStyle/>
          <a:p>
            <a:r>
              <a:rPr kumimoji="1" lang="en-US" altLang="ja-JP" sz="4800" b="1" dirty="0">
                <a:solidFill>
                  <a:srgbClr val="FF0000"/>
                </a:solidFill>
              </a:rPr>
              <a:t>Javascript</a:t>
            </a:r>
            <a:r>
              <a:rPr kumimoji="1" lang="ja-JP" altLang="en-US" sz="4800" dirty="0"/>
              <a:t> は、</a:t>
            </a:r>
            <a:endParaRPr kumimoji="1" lang="en-US" altLang="ja-JP" sz="4800" dirty="0"/>
          </a:p>
          <a:p>
            <a:endParaRPr lang="en-US" altLang="ja-JP" sz="4800" dirty="0"/>
          </a:p>
          <a:p>
            <a:r>
              <a:rPr lang="ja-JP" altLang="en-US" sz="4800" dirty="0"/>
              <a:t>習得が容易な</a:t>
            </a:r>
            <a:r>
              <a:rPr lang="ja-JP" altLang="en-US" sz="4800" b="1" dirty="0">
                <a:solidFill>
                  <a:srgbClr val="FF0000"/>
                </a:solidFill>
              </a:rPr>
              <a:t>プログラミング言語</a:t>
            </a:r>
            <a:r>
              <a:rPr lang="ja-JP" altLang="en-US" sz="4800" dirty="0"/>
              <a:t>と言われています。</a:t>
            </a:r>
            <a:r>
              <a:rPr lang="en-US" altLang="ja-JP" sz="4800" dirty="0"/>
              <a:t>IT</a:t>
            </a:r>
            <a:r>
              <a:rPr lang="ja-JP" altLang="en-US" sz="4800" dirty="0"/>
              <a:t>エンジニアを目指す人の多くの方が最初にチャレンジするものです。</a:t>
            </a:r>
            <a:endParaRPr lang="en-US" altLang="ja-JP" sz="4800" dirty="0"/>
          </a:p>
        </p:txBody>
      </p:sp>
    </p:spTree>
    <p:extLst>
      <p:ext uri="{BB962C8B-B14F-4D97-AF65-F5344CB8AC3E}">
        <p14:creationId xmlns:p14="http://schemas.microsoft.com/office/powerpoint/2010/main" val="3940903213"/>
      </p:ext>
    </p:extLst>
  </p:cSld>
  <p:clrMapOvr>
    <a:masterClrMapping/>
  </p:clrMapOvr>
  <mc:AlternateContent xmlns:mc="http://schemas.openxmlformats.org/markup-compatibility/2006" xmlns:p14="http://schemas.microsoft.com/office/powerpoint/2010/main">
    <mc:Choice Requires="p14">
      <p:transition p14:dur="10" advClick="0" advTm="4000"/>
    </mc:Choice>
    <mc:Fallback xmlns="">
      <p:transition advClick="0" advTm="4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0BE66F8F-8BBE-44B5-C2AE-B5F03E57B15B}"/>
              </a:ext>
            </a:extLst>
          </p:cNvPr>
          <p:cNvSpPr txBox="1"/>
          <p:nvPr/>
        </p:nvSpPr>
        <p:spPr>
          <a:xfrm>
            <a:off x="1514762" y="1357746"/>
            <a:ext cx="9568873" cy="830997"/>
          </a:xfrm>
          <a:prstGeom prst="rect">
            <a:avLst/>
          </a:prstGeom>
          <a:noFill/>
        </p:spPr>
        <p:txBody>
          <a:bodyPr wrap="square" rtlCol="0">
            <a:spAutoFit/>
          </a:bodyPr>
          <a:lstStyle/>
          <a:p>
            <a:r>
              <a:rPr lang="en-US" altLang="ja-JP" sz="4800" dirty="0"/>
              <a:t>『</a:t>
            </a:r>
            <a:r>
              <a:rPr lang="en-US" altLang="ja-JP" sz="4800" b="1" dirty="0">
                <a:solidFill>
                  <a:srgbClr val="FF0000"/>
                </a:solidFill>
              </a:rPr>
              <a:t>p5js</a:t>
            </a:r>
            <a:r>
              <a:rPr lang="en-US" altLang="ja-JP" sz="4800" dirty="0"/>
              <a:t>』</a:t>
            </a:r>
            <a:r>
              <a:rPr lang="ja-JP" altLang="en-US" sz="4800" dirty="0"/>
              <a:t>は何だろう？</a:t>
            </a:r>
            <a:endParaRPr lang="en-US" altLang="ja-JP" sz="4800" dirty="0"/>
          </a:p>
        </p:txBody>
      </p:sp>
      <p:sp>
        <p:nvSpPr>
          <p:cNvPr id="7" name="テキスト ボックス 6">
            <a:extLst>
              <a:ext uri="{FF2B5EF4-FFF2-40B4-BE49-F238E27FC236}">
                <a16:creationId xmlns:a16="http://schemas.microsoft.com/office/drawing/2014/main" id="{AFDD0494-AD22-0A3A-6C35-2D3D77ED4835}"/>
              </a:ext>
            </a:extLst>
          </p:cNvPr>
          <p:cNvSpPr txBox="1"/>
          <p:nvPr/>
        </p:nvSpPr>
        <p:spPr>
          <a:xfrm>
            <a:off x="1604865" y="2845837"/>
            <a:ext cx="10142376" cy="954107"/>
          </a:xfrm>
          <a:prstGeom prst="rect">
            <a:avLst/>
          </a:prstGeom>
          <a:noFill/>
        </p:spPr>
        <p:txBody>
          <a:bodyPr wrap="square" rtlCol="0">
            <a:spAutoFit/>
          </a:bodyPr>
          <a:lstStyle/>
          <a:p>
            <a:pPr algn="l"/>
            <a:r>
              <a:rPr lang="en-US" altLang="ja-JP" sz="2800" b="1" i="0" dirty="0">
                <a:solidFill>
                  <a:srgbClr val="FF0000"/>
                </a:solidFill>
                <a:effectLst/>
                <a:latin typeface="YakuHanJPs"/>
              </a:rPr>
              <a:t>Javascript</a:t>
            </a:r>
            <a:r>
              <a:rPr lang="en-US" altLang="ja-JP" sz="2800" b="1" i="0" dirty="0">
                <a:effectLst/>
                <a:latin typeface="YakuHanJPs"/>
              </a:rPr>
              <a:t> </a:t>
            </a:r>
            <a:r>
              <a:rPr lang="ja-JP" altLang="en-US" sz="2800" b="1" i="0" dirty="0">
                <a:effectLst/>
                <a:latin typeface="YakuHanJPs"/>
              </a:rPr>
              <a:t>で作られている 図形やアニメーションを簡単にプログラミングできるようにサポートするためのライブラリーです</a:t>
            </a:r>
            <a:r>
              <a:rPr lang="ja-JP" altLang="en-US" sz="2800" b="1" dirty="0"/>
              <a:t>。</a:t>
            </a:r>
            <a:endParaRPr kumimoji="1" lang="ja-JP" altLang="en-US" sz="2800" b="1" dirty="0"/>
          </a:p>
        </p:txBody>
      </p:sp>
      <p:sp>
        <p:nvSpPr>
          <p:cNvPr id="8" name="テキスト ボックス 7">
            <a:extLst>
              <a:ext uri="{FF2B5EF4-FFF2-40B4-BE49-F238E27FC236}">
                <a16:creationId xmlns:a16="http://schemas.microsoft.com/office/drawing/2014/main" id="{E3E8FEC4-B92C-8295-B89C-ED70CBCC10DC}"/>
              </a:ext>
            </a:extLst>
          </p:cNvPr>
          <p:cNvSpPr txBox="1"/>
          <p:nvPr/>
        </p:nvSpPr>
        <p:spPr>
          <a:xfrm>
            <a:off x="1604865" y="4977034"/>
            <a:ext cx="10142376" cy="523220"/>
          </a:xfrm>
          <a:prstGeom prst="rect">
            <a:avLst/>
          </a:prstGeom>
          <a:noFill/>
        </p:spPr>
        <p:txBody>
          <a:bodyPr wrap="square" rtlCol="0">
            <a:spAutoFit/>
          </a:bodyPr>
          <a:lstStyle/>
          <a:p>
            <a:r>
              <a:rPr lang="ja-JP" altLang="en-US" sz="2800" b="1" dirty="0"/>
              <a:t>今日は　</a:t>
            </a:r>
            <a:r>
              <a:rPr lang="en-US" altLang="ja-JP" sz="2800" b="1" dirty="0">
                <a:solidFill>
                  <a:srgbClr val="FF0000"/>
                </a:solidFill>
              </a:rPr>
              <a:t>p5js</a:t>
            </a:r>
            <a:r>
              <a:rPr lang="en-US" altLang="ja-JP" sz="2800" b="1" dirty="0"/>
              <a:t> </a:t>
            </a:r>
            <a:r>
              <a:rPr lang="ja-JP" altLang="en-US" sz="2800" b="1" dirty="0"/>
              <a:t>を使っていろいろな円を描いてみましょう。</a:t>
            </a:r>
            <a:endParaRPr kumimoji="1" lang="ja-JP" altLang="en-US" sz="2800" b="1" dirty="0"/>
          </a:p>
        </p:txBody>
      </p:sp>
    </p:spTree>
    <p:extLst>
      <p:ext uri="{BB962C8B-B14F-4D97-AF65-F5344CB8AC3E}">
        <p14:creationId xmlns:p14="http://schemas.microsoft.com/office/powerpoint/2010/main" val="122825971"/>
      </p:ext>
    </p:extLst>
  </p:cSld>
  <p:clrMapOvr>
    <a:masterClrMapping/>
  </p:clrMapOvr>
  <mc:AlternateContent xmlns:mc="http://schemas.openxmlformats.org/markup-compatibility/2006" xmlns:p14="http://schemas.microsoft.com/office/powerpoint/2010/main">
    <mc:Choice Requires="p14">
      <p:transition p14:dur="10" advClick="0" advTm="6000"/>
    </mc:Choice>
    <mc:Fallback xmlns="">
      <p:transition advClick="0" advTm="6000"/>
    </mc:Fallback>
  </mc:AlternateContent>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1556</TotalTime>
  <Words>733</Words>
  <Application>Microsoft Office PowerPoint</Application>
  <PresentationFormat>ワイド画面</PresentationFormat>
  <Paragraphs>97</Paragraphs>
  <Slides>27</Slides>
  <Notes>0</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27</vt:i4>
      </vt:variant>
    </vt:vector>
  </HeadingPairs>
  <TitlesOfParts>
    <vt:vector size="32" baseType="lpstr">
      <vt:lpstr>YakuHanJPs</vt:lpstr>
      <vt:lpstr>游ゴシック</vt:lpstr>
      <vt:lpstr>游ゴシック Light</vt:lpstr>
      <vt:lpstr>Arial</vt:lpstr>
      <vt:lpstr>Office テーマ</vt:lpstr>
      <vt:lpstr>PowerPoint プレゼンテーション</vt:lpstr>
      <vt:lpstr>p5.js</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p5.js</dc:title>
  <dc:creator>Hidehiro Haranaga</dc:creator>
  <cp:lastModifiedBy>Hidehiro Haranaga</cp:lastModifiedBy>
  <cp:revision>57</cp:revision>
  <dcterms:created xsi:type="dcterms:W3CDTF">2023-11-28T05:37:28Z</dcterms:created>
  <dcterms:modified xsi:type="dcterms:W3CDTF">2023-12-03T07:44:16Z</dcterms:modified>
</cp:coreProperties>
</file>

<file path=docProps/thumbnail.jpeg>
</file>